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0" r:id="rId2"/>
    <p:sldId id="269" r:id="rId3"/>
    <p:sldId id="141168614" r:id="rId4"/>
    <p:sldId id="9834" r:id="rId5"/>
    <p:sldId id="141168598" r:id="rId6"/>
    <p:sldId id="141168601" r:id="rId7"/>
    <p:sldId id="141168600" r:id="rId8"/>
    <p:sldId id="141168607" r:id="rId9"/>
    <p:sldId id="275" r:id="rId10"/>
    <p:sldId id="141168628" r:id="rId11"/>
    <p:sldId id="141168635" r:id="rId12"/>
    <p:sldId id="141168636" r:id="rId13"/>
    <p:sldId id="141168476" r:id="rId14"/>
    <p:sldId id="141168637" r:id="rId15"/>
    <p:sldId id="141168638" r:id="rId16"/>
    <p:sldId id="141168639" r:id="rId17"/>
    <p:sldId id="141168640" r:id="rId18"/>
    <p:sldId id="141168641" r:id="rId19"/>
    <p:sldId id="340" r:id="rId20"/>
    <p:sldId id="141168634" r:id="rId21"/>
    <p:sldId id="141168644" r:id="rId22"/>
    <p:sldId id="141168632" r:id="rId23"/>
    <p:sldId id="141168615" r:id="rId24"/>
    <p:sldId id="141168642" r:id="rId25"/>
    <p:sldId id="29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6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091" autoAdjust="0"/>
  </p:normalViewPr>
  <p:slideViewPr>
    <p:cSldViewPr snapToGrid="0">
      <p:cViewPr>
        <p:scale>
          <a:sx n="52" d="100"/>
          <a:sy n="52" d="100"/>
        </p:scale>
        <p:origin x="1228" y="4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3D834-F747-4D9B-9171-265B99A24BDF}" type="datetimeFigureOut">
              <a:rPr lang="en-US" smtClean="0"/>
              <a:t>12/19/2020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EF9A2-7C48-4EFA-90A9-F1BC1B0A0378}" type="slidenum">
              <a:rPr lang="en-US" smtClean="0"/>
              <a:t>‹#›</a:t>
            </a:fld>
            <a:endParaRPr lang="en-US"/>
          </a:p>
        </p:txBody>
      </p:sp>
    </p:spTree>
    <p:extLst>
      <p:ext uri="{BB962C8B-B14F-4D97-AF65-F5344CB8AC3E}">
        <p14:creationId xmlns:p14="http://schemas.microsoft.com/office/powerpoint/2010/main" val="36475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r>
              <a:rPr lang="en-US" dirty="0"/>
              <a:t>Add number of slides later</a:t>
            </a:r>
          </a:p>
        </p:txBody>
      </p:sp>
      <p:sp>
        <p:nvSpPr>
          <p:cNvPr id="4" name="Slide Number Placeholder 3"/>
          <p:cNvSpPr>
            <a:spLocks noGrp="1"/>
          </p:cNvSpPr>
          <p:nvPr>
            <p:ph type="sldNum" sz="quarter" idx="10"/>
          </p:nvPr>
        </p:nvSpPr>
        <p:spPr/>
        <p:txBody>
          <a:bodyPr/>
          <a:lstStyle/>
          <a:p>
            <a:fld id="{6E2E38B8-B0B4-AD41-AC6E-B781F46A9FD3}" type="slidenum">
              <a:rPr lang="en-US" smtClean="0"/>
              <a:pPr/>
              <a:t>3</a:t>
            </a:fld>
            <a:endParaRPr lang="en-US" dirty="0"/>
          </a:p>
        </p:txBody>
      </p:sp>
      <p:sp>
        <p:nvSpPr>
          <p:cNvPr id="5" name="Footer Placeholder 4">
            <a:extLst>
              <a:ext uri="{FF2B5EF4-FFF2-40B4-BE49-F238E27FC236}">
                <a16:creationId xmlns:a16="http://schemas.microsoft.com/office/drawing/2014/main" id="{F7A17D71-BC0A-F640-A5D1-E194762815DB}"/>
              </a:ext>
            </a:extLst>
          </p:cNvPr>
          <p:cNvSpPr>
            <a:spLocks noGrp="1"/>
          </p:cNvSpPr>
          <p:nvPr>
            <p:ph type="ftr" sz="quarter" idx="4"/>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3040368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one click, an Operator can be pulled from their off-cluster source, installed and subscribed on the cluster, and made ready for engineering teams to self-service manage the product across deployment environments using the Operator Lifecycle Manager (OLM).</a:t>
            </a:r>
          </a:p>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16</a:t>
            </a:fld>
            <a:endParaRPr lang="en-US"/>
          </a:p>
        </p:txBody>
      </p:sp>
    </p:spTree>
    <p:extLst>
      <p:ext uri="{BB962C8B-B14F-4D97-AF65-F5344CB8AC3E}">
        <p14:creationId xmlns:p14="http://schemas.microsoft.com/office/powerpoint/2010/main" val="13487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Operator SDK provides the following workflow to develop a new Operator:</a:t>
            </a:r>
          </a:p>
          <a:p>
            <a:r>
              <a:rPr lang="en-US" sz="1200" b="0" i="0" kern="1200" dirty="0">
                <a:solidFill>
                  <a:schemeClr val="tx1"/>
                </a:solidFill>
                <a:effectLst/>
                <a:latin typeface="+mn-lt"/>
                <a:ea typeface="+mn-ea"/>
                <a:cs typeface="+mn-cs"/>
              </a:rPr>
              <a:t>1- Create a new Operator project using the Operator SDK command line interface (CLI).</a:t>
            </a:r>
          </a:p>
          <a:p>
            <a:r>
              <a:rPr lang="en-US" sz="1200" b="0" i="0" kern="1200" dirty="0">
                <a:solidFill>
                  <a:schemeClr val="tx1"/>
                </a:solidFill>
                <a:effectLst/>
                <a:latin typeface="+mn-lt"/>
                <a:ea typeface="+mn-ea"/>
                <a:cs typeface="+mn-cs"/>
              </a:rPr>
              <a:t>2- Define new resource APIs by adding Custom Resource Definitions (CRDs).</a:t>
            </a:r>
          </a:p>
          <a:p>
            <a:r>
              <a:rPr lang="en-US" sz="1200" b="0" i="0" kern="1200" dirty="0">
                <a:solidFill>
                  <a:schemeClr val="tx1"/>
                </a:solidFill>
                <a:effectLst/>
                <a:latin typeface="+mn-lt"/>
                <a:ea typeface="+mn-ea"/>
                <a:cs typeface="+mn-cs"/>
              </a:rPr>
              <a:t>3- Specify resources to watch using the Operator SDK API.</a:t>
            </a:r>
          </a:p>
          <a:p>
            <a:r>
              <a:rPr lang="en-US" sz="1200" b="0" i="0" kern="1200" dirty="0">
                <a:solidFill>
                  <a:schemeClr val="tx1"/>
                </a:solidFill>
                <a:effectLst/>
                <a:latin typeface="+mn-lt"/>
                <a:ea typeface="+mn-ea"/>
                <a:cs typeface="+mn-cs"/>
              </a:rPr>
              <a:t>4- Define the Operator reconciling logic in a designated handler and use the Operator SDK API to interact with resources.</a:t>
            </a:r>
          </a:p>
          <a:p>
            <a:r>
              <a:rPr lang="en-US" sz="1200" b="0" i="0" kern="1200" dirty="0">
                <a:solidFill>
                  <a:schemeClr val="tx1"/>
                </a:solidFill>
                <a:effectLst/>
                <a:latin typeface="+mn-lt"/>
                <a:ea typeface="+mn-ea"/>
                <a:cs typeface="+mn-cs"/>
              </a:rPr>
              <a:t>5- Use the Operator SDK CLI to build and generate the Operator deployment manifests.</a:t>
            </a:r>
          </a:p>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17</a:t>
            </a:fld>
            <a:endParaRPr lang="en-US"/>
          </a:p>
        </p:txBody>
      </p:sp>
    </p:spTree>
    <p:extLst>
      <p:ext uri="{BB962C8B-B14F-4D97-AF65-F5344CB8AC3E}">
        <p14:creationId xmlns:p14="http://schemas.microsoft.com/office/powerpoint/2010/main" val="324113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Operator SDK provides the following workflow to develop a new Operator:</a:t>
            </a:r>
          </a:p>
          <a:p>
            <a:r>
              <a:rPr lang="en-US" sz="1200" b="0" i="0" kern="1200" dirty="0">
                <a:solidFill>
                  <a:schemeClr val="tx1"/>
                </a:solidFill>
                <a:effectLst/>
                <a:latin typeface="+mn-lt"/>
                <a:ea typeface="+mn-ea"/>
                <a:cs typeface="+mn-cs"/>
              </a:rPr>
              <a:t>1- Create a new Operator project using the Operator SDK command line interface (CLI).</a:t>
            </a:r>
          </a:p>
          <a:p>
            <a:r>
              <a:rPr lang="en-US" sz="1200" b="0" i="0" kern="1200" dirty="0">
                <a:solidFill>
                  <a:schemeClr val="tx1"/>
                </a:solidFill>
                <a:effectLst/>
                <a:latin typeface="+mn-lt"/>
                <a:ea typeface="+mn-ea"/>
                <a:cs typeface="+mn-cs"/>
              </a:rPr>
              <a:t>2- Define new resource APIs by adding Custom Resource Definitions (CRDs).</a:t>
            </a:r>
          </a:p>
          <a:p>
            <a:r>
              <a:rPr lang="en-US" sz="1200" b="0" i="0" kern="1200" dirty="0">
                <a:solidFill>
                  <a:schemeClr val="tx1"/>
                </a:solidFill>
                <a:effectLst/>
                <a:latin typeface="+mn-lt"/>
                <a:ea typeface="+mn-ea"/>
                <a:cs typeface="+mn-cs"/>
              </a:rPr>
              <a:t>3- Specify resources to watch using the Operator SDK API.</a:t>
            </a:r>
          </a:p>
          <a:p>
            <a:r>
              <a:rPr lang="en-US" sz="1200" b="0" i="0" kern="1200" dirty="0">
                <a:solidFill>
                  <a:schemeClr val="tx1"/>
                </a:solidFill>
                <a:effectLst/>
                <a:latin typeface="+mn-lt"/>
                <a:ea typeface="+mn-ea"/>
                <a:cs typeface="+mn-cs"/>
              </a:rPr>
              <a:t>4- Define the Operator reconciling logic in a designated handler and use the Operator SDK API to interact with resources.</a:t>
            </a:r>
          </a:p>
          <a:p>
            <a:r>
              <a:rPr lang="en-US" sz="1200" b="0" i="0" kern="1200" dirty="0">
                <a:solidFill>
                  <a:schemeClr val="tx1"/>
                </a:solidFill>
                <a:effectLst/>
                <a:latin typeface="+mn-lt"/>
                <a:ea typeface="+mn-ea"/>
                <a:cs typeface="+mn-cs"/>
              </a:rPr>
              <a:t>5- Use the Operator SDK CLI to build and generate the Operator deployment manifests.</a:t>
            </a:r>
          </a:p>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18</a:t>
            </a:fld>
            <a:endParaRPr lang="en-US"/>
          </a:p>
        </p:txBody>
      </p:sp>
    </p:spTree>
    <p:extLst>
      <p:ext uri="{BB962C8B-B14F-4D97-AF65-F5344CB8AC3E}">
        <p14:creationId xmlns:p14="http://schemas.microsoft.com/office/powerpoint/2010/main" val="3836179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19</a:t>
            </a:fld>
            <a:endParaRPr lang="en-US"/>
          </a:p>
        </p:txBody>
      </p:sp>
    </p:spTree>
    <p:extLst>
      <p:ext uri="{BB962C8B-B14F-4D97-AF65-F5344CB8AC3E}">
        <p14:creationId xmlns:p14="http://schemas.microsoft.com/office/powerpoint/2010/main" val="1942867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20</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78052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21</a:t>
            </a:fld>
            <a:endParaRPr lang="en-US"/>
          </a:p>
        </p:txBody>
      </p:sp>
    </p:spTree>
    <p:extLst>
      <p:ext uri="{BB962C8B-B14F-4D97-AF65-F5344CB8AC3E}">
        <p14:creationId xmlns:p14="http://schemas.microsoft.com/office/powerpoint/2010/main" val="305624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6A1B6-D081-4EF1-9CB8-53092974CEF1}" type="slidenum">
              <a:rPr lang="en-US" smtClean="0"/>
              <a:t>23</a:t>
            </a:fld>
            <a:endParaRPr lang="en-US"/>
          </a:p>
        </p:txBody>
      </p:sp>
    </p:spTree>
    <p:extLst>
      <p:ext uri="{BB962C8B-B14F-4D97-AF65-F5344CB8AC3E}">
        <p14:creationId xmlns:p14="http://schemas.microsoft.com/office/powerpoint/2010/main" val="1723768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24</a:t>
            </a:fld>
            <a:endParaRPr lang="en-US"/>
          </a:p>
        </p:txBody>
      </p:sp>
    </p:spTree>
    <p:extLst>
      <p:ext uri="{BB962C8B-B14F-4D97-AF65-F5344CB8AC3E}">
        <p14:creationId xmlns:p14="http://schemas.microsoft.com/office/powerpoint/2010/main" val="225670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6A1B6-D081-4EF1-9CB8-53092974CEF1}" type="slidenum">
              <a:rPr lang="en-US" smtClean="0"/>
              <a:t>25</a:t>
            </a:fld>
            <a:endParaRPr lang="en-US"/>
          </a:p>
        </p:txBody>
      </p:sp>
    </p:spTree>
    <p:extLst>
      <p:ext uri="{BB962C8B-B14F-4D97-AF65-F5344CB8AC3E}">
        <p14:creationId xmlns:p14="http://schemas.microsoft.com/office/powerpoint/2010/main" val="20445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r>
              <a:rPr lang="en-US" dirty="0"/>
              <a:t>Add number of slides later</a:t>
            </a:r>
          </a:p>
        </p:txBody>
      </p:sp>
      <p:sp>
        <p:nvSpPr>
          <p:cNvPr id="4" name="Slide Number Placeholder 3"/>
          <p:cNvSpPr>
            <a:spLocks noGrp="1"/>
          </p:cNvSpPr>
          <p:nvPr>
            <p:ph type="sldNum" sz="quarter" idx="10"/>
          </p:nvPr>
        </p:nvSpPr>
        <p:spPr/>
        <p:txBody>
          <a:bodyPr/>
          <a:lstStyle/>
          <a:p>
            <a:fld id="{6E2E38B8-B0B4-AD41-AC6E-B781F46A9FD3}" type="slidenum">
              <a:rPr lang="en-US" smtClean="0"/>
              <a:pPr/>
              <a:t>4</a:t>
            </a:fld>
            <a:endParaRPr lang="en-US" dirty="0"/>
          </a:p>
        </p:txBody>
      </p:sp>
      <p:sp>
        <p:nvSpPr>
          <p:cNvPr id="5" name="Footer Placeholder 4">
            <a:extLst>
              <a:ext uri="{FF2B5EF4-FFF2-40B4-BE49-F238E27FC236}">
                <a16:creationId xmlns:a16="http://schemas.microsoft.com/office/drawing/2014/main" id="{F7A17D71-BC0A-F640-A5D1-E194762815DB}"/>
              </a:ext>
            </a:extLst>
          </p:cNvPr>
          <p:cNvSpPr>
            <a:spLocks noGrp="1"/>
          </p:cNvSpPr>
          <p:nvPr>
            <p:ph type="ftr" sz="quarter" idx="4"/>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14830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5</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35280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6</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15887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OpenShift Architecture &amp; Components</a:t>
            </a:r>
          </a:p>
          <a:p>
            <a:endParaRPr lang="en-US" dirty="0"/>
          </a:p>
          <a:p>
            <a:r>
              <a:rPr lang="en-US" dirty="0"/>
              <a:t>The diagram shows the architecture and components of OpenShift</a:t>
            </a:r>
          </a:p>
          <a:p>
            <a:endParaRPr lang="en-US" dirty="0"/>
          </a:p>
          <a:p>
            <a:r>
              <a:rPr lang="en-US" dirty="0"/>
              <a:t>OpenShift consists of layers, the bottom layer indicates that you can deploy your application on physical machines, virtual machines or the cloud (public/private)</a:t>
            </a:r>
          </a:p>
          <a:p>
            <a:endParaRPr lang="en-US" dirty="0"/>
          </a:p>
          <a:p>
            <a:pPr marL="171450" indent="-171450">
              <a:buFont typeface="Arial" panose="020B0604020202020204" pitchFamily="34" charset="0"/>
              <a:buChar char="•"/>
            </a:pPr>
            <a:r>
              <a:rPr lang="en-US" dirty="0"/>
              <a:t>Service layer</a:t>
            </a:r>
          </a:p>
          <a:p>
            <a:r>
              <a:rPr lang="en-US" sz="1200" b="0" i="0" kern="1200" dirty="0">
                <a:solidFill>
                  <a:schemeClr val="tx1"/>
                </a:solidFill>
                <a:effectLst/>
                <a:latin typeface="+mn-lt"/>
                <a:ea typeface="+mn-ea"/>
                <a:cs typeface="+mn-cs"/>
              </a:rPr>
              <a:t>- Defines logical set of pods and access policy, provides permanent IP address and host name</a:t>
            </a:r>
          </a:p>
          <a:p>
            <a:r>
              <a:rPr lang="en-US" sz="1200" b="0" i="0" kern="1200" dirty="0">
                <a:solidFill>
                  <a:schemeClr val="tx1"/>
                </a:solidFill>
                <a:effectLst/>
                <a:latin typeface="+mn-lt"/>
                <a:ea typeface="+mn-ea"/>
                <a:cs typeface="+mn-cs"/>
              </a:rPr>
              <a:t>- connects application components together</a:t>
            </a:r>
          </a:p>
          <a:p>
            <a:r>
              <a:rPr lang="en-US" sz="1200" b="0" i="0" kern="1200" dirty="0">
                <a:solidFill>
                  <a:schemeClr val="tx1"/>
                </a:solidFill>
                <a:effectLst/>
                <a:latin typeface="+mn-lt"/>
                <a:ea typeface="+mn-ea"/>
                <a:cs typeface="+mn-cs"/>
              </a:rPr>
              <a:t>- Services allow simple internal load balancing across application components</a:t>
            </a:r>
            <a:endParaRPr lang="en-US" dirty="0"/>
          </a:p>
          <a:p>
            <a:endParaRPr lang="en-US" dirty="0"/>
          </a:p>
          <a:p>
            <a:r>
              <a:rPr lang="en-US" dirty="0"/>
              <a:t>We have two main types of nodes:</a:t>
            </a:r>
          </a:p>
          <a:p>
            <a:pPr marL="0" indent="0">
              <a:buFont typeface="Arial" panose="020B0604020202020204" pitchFamily="34" charset="0"/>
              <a:buNone/>
            </a:pPr>
            <a:r>
              <a:rPr lang="en-US" dirty="0"/>
              <a:t>Worker nodes and master nodes</a:t>
            </a:r>
          </a:p>
          <a:p>
            <a:endParaRPr lang="en-US" dirty="0"/>
          </a:p>
          <a:p>
            <a:pPr marL="171450" indent="-171450">
              <a:buFont typeface="Arial" panose="020B0604020202020204" pitchFamily="34" charset="0"/>
              <a:buChar char="•"/>
            </a:pPr>
            <a:r>
              <a:rPr lang="en-US" dirty="0"/>
              <a:t>Master nodes: controls and manages a set of worker nodes and resembles the cluster.</a:t>
            </a:r>
          </a:p>
          <a:p>
            <a:r>
              <a:rPr lang="en-US" dirty="0"/>
              <a:t>- Systems interact with the API, all administration requests goes through this API, all requests are SSL-encrypted and authenticated</a:t>
            </a:r>
          </a:p>
          <a:p>
            <a:pPr marL="171450" indent="-171450">
              <a:buFontTx/>
              <a:buChar char="-"/>
            </a:pPr>
            <a:r>
              <a:rPr lang="en-US" dirty="0" err="1"/>
              <a:t>Etcd</a:t>
            </a:r>
            <a:r>
              <a:rPr lang="en-US" dirty="0"/>
              <a:t>: data store for state and other info related to environment and application</a:t>
            </a:r>
          </a:p>
          <a:p>
            <a:pPr marL="171450" indent="-171450">
              <a:buFontTx/>
              <a:buChar char="-"/>
            </a:pPr>
            <a:r>
              <a:rPr lang="en-US" dirty="0"/>
              <a:t>Health and scaling: master nodes monitor health of pods and scale them based on CPU utilization. In case of pod failure, master node restarts pods automatically, if they fail too often they are marked as bad and temporarily not restarted. Service layer sends traffic only to healthy pods</a:t>
            </a:r>
          </a:p>
          <a:p>
            <a:pPr marL="171450" indent="-171450">
              <a:buFontTx/>
              <a:buChar char="-"/>
            </a:pPr>
            <a:r>
              <a:rPr lang="en-US" dirty="0"/>
              <a:t>Scheduler: responsible for determining pod placements taking into account for current memory, CPU and other environment utilization</a:t>
            </a:r>
          </a:p>
          <a:p>
            <a:pPr marL="171450" indent="-171450">
              <a:buFontTx/>
              <a:buChar char="-"/>
            </a:pPr>
            <a:endParaRPr lang="en-US" dirty="0"/>
          </a:p>
          <a:p>
            <a:pPr marL="171450" indent="-171450">
              <a:buFont typeface="Arial" panose="020B0604020202020204" pitchFamily="34" charset="0"/>
              <a:buChar char="•"/>
            </a:pPr>
            <a:r>
              <a:rPr lang="en-US" dirty="0"/>
              <a:t>Registry is where the container images are stored and managed. When new image pushed to registry, registry notifies </a:t>
            </a:r>
            <a:r>
              <a:rPr lang="en-US" dirty="0" err="1"/>
              <a:t>openshift</a:t>
            </a:r>
            <a:r>
              <a:rPr lang="en-US" dirty="0"/>
              <a:t> and passes image information.</a:t>
            </a:r>
          </a:p>
          <a:p>
            <a:pPr marL="0" indent="0">
              <a:buFontTx/>
              <a:buNone/>
            </a:pPr>
            <a:endParaRPr lang="en-US" dirty="0"/>
          </a:p>
          <a:p>
            <a:pPr marL="171450" indent="-171450">
              <a:buFont typeface="Arial" panose="020B0604020202020204" pitchFamily="34" charset="0"/>
              <a:buChar char="•"/>
            </a:pPr>
            <a:r>
              <a:rPr lang="en-US" dirty="0"/>
              <a:t>Persistent Storage: since data is not saved in containers when created or restarted, OpenShift provides a persistent storage where all data is saved and connected to correct pods. This allows use of stateful applications</a:t>
            </a:r>
          </a:p>
          <a:p>
            <a:pPr marL="0" indent="0">
              <a:buFontTx/>
              <a:buNone/>
            </a:pPr>
            <a:endParaRPr lang="en-US" dirty="0"/>
          </a:p>
          <a:p>
            <a:pPr marL="171450" indent="-171450">
              <a:buFont typeface="Arial" panose="020B0604020202020204" pitchFamily="34" charset="0"/>
              <a:buChar char="•"/>
            </a:pPr>
            <a:r>
              <a:rPr lang="en-US" dirty="0"/>
              <a:t>Worker nodes: VM or physical machine / </a:t>
            </a:r>
            <a:r>
              <a:rPr lang="en-US" sz="1200" b="0" i="0" kern="1200" dirty="0">
                <a:solidFill>
                  <a:schemeClr val="tx1"/>
                </a:solidFill>
                <a:effectLst/>
                <a:latin typeface="+mn-lt"/>
                <a:ea typeface="+mn-ea"/>
                <a:cs typeface="+mn-cs"/>
              </a:rPr>
              <a:t>contains the services necessary to run pods and is managed by the master components</a:t>
            </a:r>
            <a:endParaRPr lang="en-US" dirty="0"/>
          </a:p>
          <a:p>
            <a:endParaRPr lang="en-US" dirty="0"/>
          </a:p>
          <a:p>
            <a:pPr marL="171450" indent="-171450">
              <a:buFont typeface="Arial" panose="020B0604020202020204" pitchFamily="34" charset="0"/>
              <a:buChar char="•"/>
            </a:pPr>
            <a:r>
              <a:rPr lang="en-US" dirty="0"/>
              <a:t>Nodes include pods:</a:t>
            </a:r>
          </a:p>
          <a:p>
            <a:r>
              <a:rPr lang="en-US" dirty="0"/>
              <a:t>Earlier we mentioned that a pod is the smallest unit that can be defined, deployed and managed</a:t>
            </a:r>
          </a:p>
          <a:p>
            <a:r>
              <a:rPr lang="en-US" dirty="0"/>
              <a:t>Contains one or more containers deployed together on one host sharing the same volume and IP address</a:t>
            </a:r>
          </a:p>
          <a:p>
            <a:r>
              <a:rPr lang="en-US" dirty="0"/>
              <a:t>One or more pods can be in one node</a:t>
            </a:r>
          </a:p>
          <a:p>
            <a:r>
              <a:rPr lang="en-US" dirty="0"/>
              <a:t>Orchestrated unit in OpenShift</a:t>
            </a:r>
          </a:p>
          <a:p>
            <a:r>
              <a:rPr lang="en-US" sz="1200" b="0" i="0" kern="1200" dirty="0">
                <a:solidFill>
                  <a:schemeClr val="tx1"/>
                </a:solidFill>
                <a:effectLst/>
                <a:latin typeface="+mn-lt"/>
                <a:ea typeface="+mn-ea"/>
                <a:cs typeface="+mn-cs"/>
              </a:rPr>
              <a:t>OpenShift schedules and runs all containers in pod on same node</a:t>
            </a:r>
          </a:p>
          <a:p>
            <a:r>
              <a:rPr lang="en-US" sz="1200" b="0" i="0" kern="1200" dirty="0">
                <a:solidFill>
                  <a:schemeClr val="tx1"/>
                </a:solidFill>
                <a:effectLst/>
                <a:latin typeface="+mn-lt"/>
                <a:ea typeface="+mn-ea"/>
                <a:cs typeface="+mn-cs"/>
              </a:rPr>
              <a:t>Can have side car containers: cluster features such as service mesh or security analysis</a:t>
            </a:r>
          </a:p>
          <a:p>
            <a:r>
              <a:rPr lang="en-US" sz="1200" b="0" i="0" kern="1200" dirty="0">
                <a:solidFill>
                  <a:schemeClr val="tx1"/>
                </a:solidFill>
                <a:effectLst/>
                <a:latin typeface="+mn-lt"/>
                <a:ea typeface="+mn-ea"/>
                <a:cs typeface="+mn-cs"/>
              </a:rPr>
              <a:t>Individual applications scaled horizontally</a:t>
            </a:r>
          </a:p>
          <a:p>
            <a:r>
              <a:rPr lang="en-US" dirty="0"/>
              <a:t>Applications are wired together by services</a:t>
            </a:r>
          </a:p>
          <a:p>
            <a:endParaRPr lang="en-US" dirty="0"/>
          </a:p>
          <a:p>
            <a:pPr marL="171450" indent="-171450" fontAlgn="base">
              <a:buFont typeface="Arial" panose="020B0604020202020204" pitchFamily="34" charset="0"/>
              <a:buChar char="•"/>
            </a:pPr>
            <a:r>
              <a:rPr lang="en-US" dirty="0"/>
              <a:t>Routing layer </a:t>
            </a:r>
            <a:r>
              <a:rPr lang="en-US" sz="1200" b="0" i="0" kern="1200" dirty="0">
                <a:solidFill>
                  <a:schemeClr val="tx1"/>
                </a:solidFill>
                <a:effectLst/>
                <a:latin typeface="+mn-lt"/>
                <a:ea typeface="+mn-ea"/>
                <a:cs typeface="+mn-cs"/>
              </a:rPr>
              <a:t>Provides external clients access to applications running inside OpenShift. </a:t>
            </a:r>
          </a:p>
          <a:p>
            <a:pPr fontAlgn="base"/>
            <a:r>
              <a:rPr lang="en-US" sz="1200" b="0" i="0" kern="1200" dirty="0">
                <a:solidFill>
                  <a:schemeClr val="tx1"/>
                </a:solidFill>
                <a:effectLst/>
                <a:latin typeface="+mn-lt"/>
                <a:ea typeface="+mn-ea"/>
                <a:cs typeface="+mn-cs"/>
              </a:rPr>
              <a:t>It p</a:t>
            </a:r>
            <a:r>
              <a:rPr lang="en-US" sz="1200" kern="1200" dirty="0">
                <a:solidFill>
                  <a:schemeClr val="tx1"/>
                </a:solidFill>
                <a:effectLst/>
                <a:latin typeface="+mn-lt"/>
                <a:ea typeface="+mn-ea"/>
                <a:cs typeface="+mn-cs"/>
              </a:rPr>
              <a:t>rovides:</a:t>
            </a:r>
          </a:p>
          <a:p>
            <a:pPr fontAlgn="base"/>
            <a:r>
              <a:rPr lang="en-US" sz="1200" kern="1200" dirty="0">
                <a:solidFill>
                  <a:schemeClr val="tx1"/>
                </a:solidFill>
                <a:effectLst/>
                <a:latin typeface="+mn-lt"/>
                <a:ea typeface="+mn-ea"/>
                <a:cs typeface="+mn-cs"/>
              </a:rPr>
              <a:t>- Automated load balancing to pods for external clients</a:t>
            </a:r>
          </a:p>
          <a:p>
            <a:pPr fontAlgn="base"/>
            <a:r>
              <a:rPr lang="en-US" sz="1200" kern="1200" dirty="0">
                <a:solidFill>
                  <a:schemeClr val="tx1"/>
                </a:solidFill>
                <a:effectLst/>
                <a:latin typeface="+mn-lt"/>
                <a:ea typeface="+mn-ea"/>
                <a:cs typeface="+mn-cs"/>
              </a:rPr>
              <a:t>- Load balancing and auto-routing around unhealthy pods</a:t>
            </a:r>
          </a:p>
        </p:txBody>
      </p:sp>
      <p:sp>
        <p:nvSpPr>
          <p:cNvPr id="4" name="Slide Number Placeholder 3"/>
          <p:cNvSpPr>
            <a:spLocks noGrp="1"/>
          </p:cNvSpPr>
          <p:nvPr>
            <p:ph type="sldNum" sz="quarter" idx="5"/>
          </p:nvPr>
        </p:nvSpPr>
        <p:spPr/>
        <p:txBody>
          <a:bodyPr/>
          <a:lstStyle/>
          <a:p>
            <a:fld id="{B496A1B6-D081-4EF1-9CB8-53092974CEF1}" type="slidenum">
              <a:rPr lang="en-US" smtClean="0"/>
              <a:t>8</a:t>
            </a:fld>
            <a:endParaRPr lang="en-US"/>
          </a:p>
        </p:txBody>
      </p:sp>
    </p:spTree>
    <p:extLst>
      <p:ext uri="{BB962C8B-B14F-4D97-AF65-F5344CB8AC3E}">
        <p14:creationId xmlns:p14="http://schemas.microsoft.com/office/powerpoint/2010/main" val="352277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10</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2274473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13</a:t>
            </a:fld>
            <a:endParaRPr lang="en-US"/>
          </a:p>
        </p:txBody>
      </p:sp>
    </p:spTree>
    <p:extLst>
      <p:ext uri="{BB962C8B-B14F-4D97-AF65-F5344CB8AC3E}">
        <p14:creationId xmlns:p14="http://schemas.microsoft.com/office/powerpoint/2010/main" val="124474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Operator SDK</a:t>
            </a:r>
            <a:br>
              <a:rPr lang="en-US" b="1" dirty="0"/>
            </a:br>
            <a:r>
              <a:rPr lang="en-US" sz="1200" dirty="0">
                <a:latin typeface="IBM Plex Sans" panose="020B0503050203000203" pitchFamily="34" charset="0"/>
              </a:rPr>
              <a:t>assists Operator authors in bootstrapping, building, testing, and packaging their own Operator based on their expertise without requiring knowledge of Kubernetes API complexities.</a:t>
            </a:r>
            <a:endParaRPr lang="en-US" dirty="0">
              <a:latin typeface="IBM Plex Sans" panose="020B0503050203000203" pitchFamily="34" charset="0"/>
            </a:endParaRPr>
          </a:p>
          <a:p>
            <a:pPr marL="171450" indent="-171450">
              <a:buFont typeface="Arial" panose="020B0604020202020204" pitchFamily="34" charset="0"/>
              <a:buChar char="•"/>
            </a:pPr>
            <a:r>
              <a:rPr lang="en-US" b="1" dirty="0"/>
              <a:t>Operator Lifecycle Manager (OLM)</a:t>
            </a:r>
            <a:br>
              <a:rPr lang="en-US" b="1" dirty="0"/>
            </a:br>
            <a:r>
              <a:rPr lang="en-US" sz="1200" dirty="0"/>
              <a:t>controls the installation, upgrade, and role-based access control (RBAC) of Operators in a cluster. Deployed by default in OpenShift Container Platform 4.4.</a:t>
            </a:r>
            <a:endParaRPr lang="en-US" dirty="0"/>
          </a:p>
          <a:p>
            <a:pPr marL="171450" indent="-171450">
              <a:buFont typeface="Arial" panose="020B0604020202020204" pitchFamily="34" charset="0"/>
              <a:buChar char="•"/>
            </a:pPr>
            <a:r>
              <a:rPr lang="en-US" b="1" dirty="0"/>
              <a:t>Operator Registry</a:t>
            </a:r>
            <a:br>
              <a:rPr lang="en-US" b="1" dirty="0"/>
            </a:br>
            <a:r>
              <a:rPr lang="en-US" sz="1200" dirty="0"/>
              <a:t>stores </a:t>
            </a:r>
            <a:r>
              <a:rPr lang="en-US" sz="1200" dirty="0" err="1"/>
              <a:t>ClusterServiceVersions</a:t>
            </a:r>
            <a:r>
              <a:rPr lang="en-US" sz="1200" dirty="0"/>
              <a:t> (CSVs) and Custom Resource Definitions (CRDs) for creation in a cluster and stores Operator metadata about packages and channels. It runs in a Kubernetes or OpenShift cluster to provide this Operator catalog data to the OLM.</a:t>
            </a:r>
          </a:p>
          <a:p>
            <a:pPr marL="171450" indent="-171450">
              <a:buFont typeface="Arial" panose="020B0604020202020204" pitchFamily="34" charset="0"/>
              <a:buChar char="•"/>
            </a:pPr>
            <a:r>
              <a:rPr lang="en-US" b="1" dirty="0" err="1"/>
              <a:t>OperatorHub</a:t>
            </a:r>
            <a:br>
              <a:rPr lang="en-US" b="1" dirty="0"/>
            </a:br>
            <a:r>
              <a:rPr lang="en-US" sz="1200" dirty="0"/>
              <a:t>is a web console for cluster administrators to discover and select Operators to install on their cluster. It is deployed by default in OpenShift Container Platform.</a:t>
            </a:r>
            <a:endParaRPr lang="en-US" dirty="0"/>
          </a:p>
          <a:p>
            <a:pPr marL="171450" indent="-171450">
              <a:buFont typeface="Arial" panose="020B0604020202020204" pitchFamily="34" charset="0"/>
              <a:buChar char="•"/>
            </a:pPr>
            <a:r>
              <a:rPr lang="en-US" b="1" dirty="0"/>
              <a:t>Operator Metering</a:t>
            </a:r>
            <a:br>
              <a:rPr lang="en-US" b="1" dirty="0"/>
            </a:br>
            <a:r>
              <a:rPr lang="en-US" sz="1200" dirty="0"/>
              <a:t>collects operational metrics about Operators on the cluster for Day 2 management and aggregating usage metrics.</a:t>
            </a:r>
            <a:endParaRPr lang="en-US" dirty="0"/>
          </a:p>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14</a:t>
            </a:fld>
            <a:endParaRPr lang="en-US"/>
          </a:p>
        </p:txBody>
      </p:sp>
    </p:spTree>
    <p:extLst>
      <p:ext uri="{BB962C8B-B14F-4D97-AF65-F5344CB8AC3E}">
        <p14:creationId xmlns:p14="http://schemas.microsoft.com/office/powerpoint/2010/main" val="391084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one click, an Operator can be pulled from their off-cluster source, installed and subscribed on the cluster, and made ready for engineering teams to self-service manage the product across deployment environments using the Operator Lifecycle Manager (OLM).</a:t>
            </a:r>
          </a:p>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15</a:t>
            </a:fld>
            <a:endParaRPr lang="en-US"/>
          </a:p>
        </p:txBody>
      </p:sp>
    </p:spTree>
    <p:extLst>
      <p:ext uri="{BB962C8B-B14F-4D97-AF65-F5344CB8AC3E}">
        <p14:creationId xmlns:p14="http://schemas.microsoft.com/office/powerpoint/2010/main" val="3767137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4E1D-BBA9-4DDF-AC59-9C6ABB064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43948C-99BA-4DCF-9625-4F323BAB7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68F2C-A419-41AB-810A-1B20F9802959}"/>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5" name="Footer Placeholder 4">
            <a:extLst>
              <a:ext uri="{FF2B5EF4-FFF2-40B4-BE49-F238E27FC236}">
                <a16:creationId xmlns:a16="http://schemas.microsoft.com/office/drawing/2014/main" id="{CD543226-FDAE-4A2A-8323-8154B1EC5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26417-F532-4515-8561-EBBE83A3E603}"/>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39779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6F99-BED3-48D2-85F5-CB2E815361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78289-5F48-444B-8F39-D4CD84EF20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2C5CF-6B21-452F-903F-E02097AAB5E9}"/>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5" name="Footer Placeholder 4">
            <a:extLst>
              <a:ext uri="{FF2B5EF4-FFF2-40B4-BE49-F238E27FC236}">
                <a16:creationId xmlns:a16="http://schemas.microsoft.com/office/drawing/2014/main" id="{55607CAA-DDD5-4720-8054-6C62DD632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7BF0B-23FB-4B1F-910E-CEDAEFCB6C8A}"/>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250643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34338-BC0C-4DA1-8901-C10E425545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B216F5-3CBE-4963-B021-CC57473D8D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0D87A-B9C2-45C8-80C6-7F6DFE660A5B}"/>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5" name="Footer Placeholder 4">
            <a:extLst>
              <a:ext uri="{FF2B5EF4-FFF2-40B4-BE49-F238E27FC236}">
                <a16:creationId xmlns:a16="http://schemas.microsoft.com/office/drawing/2014/main" id="{11E85FEB-678F-48A7-AA01-09621B411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80C3B-B44C-41FB-95BC-647BA0B19512}"/>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1653261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11191751" y="6257438"/>
            <a:ext cx="695452" cy="275721"/>
          </a:xfrm>
          <a:prstGeom prst="rect">
            <a:avLst/>
          </a:prstGeom>
        </p:spPr>
      </p:pic>
    </p:spTree>
    <p:extLst>
      <p:ext uri="{BB962C8B-B14F-4D97-AF65-F5344CB8AC3E}">
        <p14:creationId xmlns:p14="http://schemas.microsoft.com/office/powerpoint/2010/main" val="248818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544" indent="0">
              <a:buNone/>
              <a:defRPr/>
            </a:lvl3pPr>
            <a:lvl4pPr marL="579380" indent="0">
              <a:buNone/>
              <a:defRPr/>
            </a:lvl4pPr>
            <a:lvl5pPr marL="841580"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544" indent="0">
              <a:buNone/>
              <a:defRPr/>
            </a:lvl3pPr>
            <a:lvl4pPr marL="579380" indent="0">
              <a:buNone/>
              <a:defRPr/>
            </a:lvl4pPr>
            <a:lvl5pPr marL="841580"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6615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52095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558001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9841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009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2B69A-5D9A-4057-B5E2-A41225A6B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644B3-DD7B-4F3D-8116-0B3A14822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F60BA-F6E3-4057-92E6-5314537A92C6}"/>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5" name="Footer Placeholder 4">
            <a:extLst>
              <a:ext uri="{FF2B5EF4-FFF2-40B4-BE49-F238E27FC236}">
                <a16:creationId xmlns:a16="http://schemas.microsoft.com/office/drawing/2014/main" id="{99CAB15D-73B9-4832-9ED7-84B1F6C5A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5AFE7-A988-406C-8CD4-93D7F9E15546}"/>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1248700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071E-2482-479D-9E63-466DC03F2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29EAFD-897B-464E-8A4A-3D96BDB4DC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9D3A40-0E63-45EB-944A-9AC7E120D5A0}"/>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5" name="Footer Placeholder 4">
            <a:extLst>
              <a:ext uri="{FF2B5EF4-FFF2-40B4-BE49-F238E27FC236}">
                <a16:creationId xmlns:a16="http://schemas.microsoft.com/office/drawing/2014/main" id="{B658E0B2-ECA1-4889-BC24-796003619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6A948-1D81-4E7A-B1BA-9E3B3A183174}"/>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408008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64A5-13BB-4044-BBA1-540660C81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779B3-8FED-497B-9591-6065F5B71E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13410C-DBFB-4BC0-8221-E2533DA2C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9D158-952D-42C2-807D-B8E7616D90B0}"/>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6" name="Footer Placeholder 5">
            <a:extLst>
              <a:ext uri="{FF2B5EF4-FFF2-40B4-BE49-F238E27FC236}">
                <a16:creationId xmlns:a16="http://schemas.microsoft.com/office/drawing/2014/main" id="{8F6D713C-21E7-4CEB-89F9-5B07F42A90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567FD-5E8A-4972-8153-A03C16CDCB56}"/>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1721390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1C9E-5FBB-4024-85A3-9C82578B55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369174-53E1-4F78-B8E7-66686069C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F469B6-4512-4EB5-B6AC-82DCA5F442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D04F49-7172-4AD2-B1C1-8CCFF44DFF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1CBB8F-BAD6-47D2-ADE2-447A25ABB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0B003-F270-4794-87CD-E8FDDDEF97A3}"/>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8" name="Footer Placeholder 7">
            <a:extLst>
              <a:ext uri="{FF2B5EF4-FFF2-40B4-BE49-F238E27FC236}">
                <a16:creationId xmlns:a16="http://schemas.microsoft.com/office/drawing/2014/main" id="{C208EBCE-9E90-4CCF-A93E-285EDE58AB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8D0AB9-3339-489A-A897-E765F297EB0F}"/>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29723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445A-F83B-412B-9BD1-36AAC48AB2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1B01EB-9FF0-47C7-9FDF-0E8459343AE0}"/>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4" name="Footer Placeholder 3">
            <a:extLst>
              <a:ext uri="{FF2B5EF4-FFF2-40B4-BE49-F238E27FC236}">
                <a16:creationId xmlns:a16="http://schemas.microsoft.com/office/drawing/2014/main" id="{3E7BF0A7-A0F2-4E3C-80E7-4E3BD1DAFB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DE2AC9-55B6-48B9-A7E3-4C8BD512796E}"/>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51091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A7914-94B0-453F-8F56-EDE08C032B34}"/>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3" name="Footer Placeholder 2">
            <a:extLst>
              <a:ext uri="{FF2B5EF4-FFF2-40B4-BE49-F238E27FC236}">
                <a16:creationId xmlns:a16="http://schemas.microsoft.com/office/drawing/2014/main" id="{E72E8B40-2E20-4121-9E7F-096A0B610D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51CF3F-FF16-41B8-B537-0EB41A3BB2A2}"/>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581581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89ED-7FF6-48E9-9A82-000A7F7ED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9D21DF-2FDB-4250-B93E-DFAD38DFE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3A5566-C0DF-4F17-B53A-692B6B9EA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65168-7A4E-4BF3-8E2C-C7CC44DB3065}"/>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6" name="Footer Placeholder 5">
            <a:extLst>
              <a:ext uri="{FF2B5EF4-FFF2-40B4-BE49-F238E27FC236}">
                <a16:creationId xmlns:a16="http://schemas.microsoft.com/office/drawing/2014/main" id="{BE41BC64-A70D-42B5-A29A-CA3CAFE901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30D12-69DF-4DB0-BAEB-62CB7356ED10}"/>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334834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D679-0F03-4482-BB66-FB006DC67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B04B59-4967-4EB4-BAF9-33E8210694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F9AAAF-192D-45EB-9019-6C017D44F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ECC509-B42B-437E-AA65-086C5DB25CF4}"/>
              </a:ext>
            </a:extLst>
          </p:cNvPr>
          <p:cNvSpPr>
            <a:spLocks noGrp="1"/>
          </p:cNvSpPr>
          <p:nvPr>
            <p:ph type="dt" sz="half" idx="10"/>
          </p:nvPr>
        </p:nvSpPr>
        <p:spPr/>
        <p:txBody>
          <a:bodyPr/>
          <a:lstStyle/>
          <a:p>
            <a:fld id="{20175427-BF36-42CB-A997-7AA0B04A17F6}" type="datetimeFigureOut">
              <a:rPr lang="en-US" smtClean="0"/>
              <a:t>12/19/2020</a:t>
            </a:fld>
            <a:endParaRPr lang="en-US"/>
          </a:p>
        </p:txBody>
      </p:sp>
      <p:sp>
        <p:nvSpPr>
          <p:cNvPr id="6" name="Footer Placeholder 5">
            <a:extLst>
              <a:ext uri="{FF2B5EF4-FFF2-40B4-BE49-F238E27FC236}">
                <a16:creationId xmlns:a16="http://schemas.microsoft.com/office/drawing/2014/main" id="{975C7DE9-0E67-4EAB-B233-45F89F372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FEC0E-9D0E-46C6-B866-5E94EED6A512}"/>
              </a:ext>
            </a:extLst>
          </p:cNvPr>
          <p:cNvSpPr>
            <a:spLocks noGrp="1"/>
          </p:cNvSpPr>
          <p:nvPr>
            <p:ph type="sldNum" sz="quarter" idx="12"/>
          </p:nvPr>
        </p:nvSpPr>
        <p:spPr/>
        <p:txBody>
          <a:bodyPr/>
          <a:lstStyle/>
          <a:p>
            <a:fld id="{99B47741-D620-401E-8BED-4B362A33EFD5}" type="slidenum">
              <a:rPr lang="en-US" smtClean="0"/>
              <a:t>‹#›</a:t>
            </a:fld>
            <a:endParaRPr lang="en-US"/>
          </a:p>
        </p:txBody>
      </p:sp>
    </p:spTree>
    <p:extLst>
      <p:ext uri="{BB962C8B-B14F-4D97-AF65-F5344CB8AC3E}">
        <p14:creationId xmlns:p14="http://schemas.microsoft.com/office/powerpoint/2010/main" val="172574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2390D3-2DD0-40A0-95C5-E5751FAF40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DCCD8F-9E56-43A0-987F-DB8A1ED723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0F91B-A938-4F36-B708-FAD255D175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75427-BF36-42CB-A997-7AA0B04A17F6}" type="datetimeFigureOut">
              <a:rPr lang="en-US" smtClean="0"/>
              <a:t>12/19/2020</a:t>
            </a:fld>
            <a:endParaRPr lang="en-US"/>
          </a:p>
        </p:txBody>
      </p:sp>
      <p:sp>
        <p:nvSpPr>
          <p:cNvPr id="5" name="Footer Placeholder 4">
            <a:extLst>
              <a:ext uri="{FF2B5EF4-FFF2-40B4-BE49-F238E27FC236}">
                <a16:creationId xmlns:a16="http://schemas.microsoft.com/office/drawing/2014/main" id="{F42AEB21-D0C1-49AA-970D-74B818255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5F972C-865E-4CAA-8830-A2C75D575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47741-D620-401E-8BED-4B362A33EFD5}" type="slidenum">
              <a:rPr lang="en-US" smtClean="0"/>
              <a:t>‹#›</a:t>
            </a:fld>
            <a:endParaRPr lang="en-US"/>
          </a:p>
        </p:txBody>
      </p:sp>
    </p:spTree>
    <p:extLst>
      <p:ext uri="{BB962C8B-B14F-4D97-AF65-F5344CB8AC3E}">
        <p14:creationId xmlns:p14="http://schemas.microsoft.com/office/powerpoint/2010/main" val="187651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nerdingitout/oc-serverles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eveloper.ibm.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ognitiveclass.ai/" TargetMode="External"/><Relationship Id="rId5" Type="http://schemas.openxmlformats.org/officeDocument/2006/relationships/hyperlink" Target="https://learn.openshift.com/" TargetMode="External"/><Relationship Id="rId4" Type="http://schemas.openxmlformats.org/officeDocument/2006/relationships/hyperlink" Target="https://developers.redhat.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surveymonkey.com/r/H7SZXW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ibm.biz/BdqN6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oc-ophub.mybluemix.net/" TargetMode="External"/><Relationship Id="rId4" Type="http://schemas.openxmlformats.org/officeDocument/2006/relationships/hyperlink" Target="https://github.com/nerdingitout/oc-serverles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ti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67F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889FAC-D866-0849-9E9A-43AE420EC69C}"/>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5" name="Picture 4">
            <a:extLst>
              <a:ext uri="{FF2B5EF4-FFF2-40B4-BE49-F238E27FC236}">
                <a16:creationId xmlns:a16="http://schemas.microsoft.com/office/drawing/2014/main" id="{9324CE54-EC9D-8146-9FE3-354716D19F79}"/>
              </a:ext>
            </a:extLst>
          </p:cNvPr>
          <p:cNvPicPr>
            <a:picLocks noChangeAspect="1"/>
          </p:cNvPicPr>
          <p:nvPr/>
        </p:nvPicPr>
        <p:blipFill>
          <a:blip r:embed="rId2"/>
          <a:stretch>
            <a:fillRect/>
          </a:stretch>
        </p:blipFill>
        <p:spPr>
          <a:xfrm>
            <a:off x="8562" y="0"/>
            <a:ext cx="12174876" cy="6858000"/>
          </a:xfrm>
          <a:prstGeom prst="rect">
            <a:avLst/>
          </a:prstGeom>
        </p:spPr>
      </p:pic>
    </p:spTree>
    <p:extLst>
      <p:ext uri="{BB962C8B-B14F-4D97-AF65-F5344CB8AC3E}">
        <p14:creationId xmlns:p14="http://schemas.microsoft.com/office/powerpoint/2010/main" val="65673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67FB"/>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51B67EEB-4A03-6341-B4EC-5BF7D9328D98}"/>
              </a:ext>
            </a:extLst>
          </p:cNvPr>
          <p:cNvSpPr/>
          <p:nvPr/>
        </p:nvSpPr>
        <p:spPr>
          <a:xfrm>
            <a:off x="363646" y="2644170"/>
            <a:ext cx="9001117" cy="1569660"/>
          </a:xfrm>
          <a:prstGeom prst="rect">
            <a:avLst/>
          </a:prstGeom>
        </p:spPr>
        <p:txBody>
          <a:bodyPr wrap="square">
            <a:spAutoFit/>
          </a:bodyPr>
          <a:lstStyle/>
          <a:p>
            <a:r>
              <a:rPr lang="en-US" sz="9600" b="1" dirty="0">
                <a:solidFill>
                  <a:schemeClr val="bg1"/>
                </a:solidFill>
                <a:latin typeface="IBM Plex Sans" panose="020B0503050000000000" pitchFamily="34" charset="77"/>
              </a:rPr>
              <a:t>Operators</a:t>
            </a:r>
            <a:endParaRPr lang="en-US" sz="9600" b="1" dirty="0">
              <a:solidFill>
                <a:schemeClr val="bg1"/>
              </a:solidFill>
              <a:latin typeface="IBM Plex Sans"/>
            </a:endParaRPr>
          </a:p>
        </p:txBody>
      </p:sp>
      <p:sp>
        <p:nvSpPr>
          <p:cNvPr id="4" name="Footer Placeholder 2">
            <a:extLst>
              <a:ext uri="{FF2B5EF4-FFF2-40B4-BE49-F238E27FC236}">
                <a16:creationId xmlns:a16="http://schemas.microsoft.com/office/drawing/2014/main" id="{7FFD5E04-8C90-4DF7-A6F1-831DF3501463}"/>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6239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a:t>What are Operators?</a:t>
            </a:r>
          </a:p>
        </p:txBody>
      </p:sp>
      <p:sp>
        <p:nvSpPr>
          <p:cNvPr id="7" name="Content Placeholder 6">
            <a:extLst>
              <a:ext uri="{FF2B5EF4-FFF2-40B4-BE49-F238E27FC236}">
                <a16:creationId xmlns:a16="http://schemas.microsoft.com/office/drawing/2014/main" id="{8016CE46-510C-4883-A316-A4C907FE672E}"/>
              </a:ext>
            </a:extLst>
          </p:cNvPr>
          <p:cNvSpPr>
            <a:spLocks noGrp="1"/>
          </p:cNvSpPr>
          <p:nvPr>
            <p:ph idx="1"/>
          </p:nvPr>
        </p:nvSpPr>
        <p:spPr/>
        <p:txBody>
          <a:bodyPr/>
          <a:lstStyle/>
          <a:p>
            <a:r>
              <a:rPr lang="en-US" dirty="0"/>
              <a:t>Operators are pieces of software that ease the operational complexity of running another piece of software.</a:t>
            </a:r>
          </a:p>
          <a:p>
            <a:r>
              <a:rPr lang="en-US" dirty="0"/>
              <a:t>A method of packaging, deploying, and managing a Kubernetes application.</a:t>
            </a:r>
          </a:p>
        </p:txBody>
      </p:sp>
      <p:sp>
        <p:nvSpPr>
          <p:cNvPr id="5" name="Footer Placeholder 2">
            <a:extLst>
              <a:ext uri="{FF2B5EF4-FFF2-40B4-BE49-F238E27FC236}">
                <a16:creationId xmlns:a16="http://schemas.microsoft.com/office/drawing/2014/main" id="{636A55C5-4160-4903-BFA6-757072A0C7D1}"/>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03131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a:t>Why use Operators?</a:t>
            </a:r>
          </a:p>
        </p:txBody>
      </p:sp>
      <p:sp>
        <p:nvSpPr>
          <p:cNvPr id="7" name="Content Placeholder 6">
            <a:extLst>
              <a:ext uri="{FF2B5EF4-FFF2-40B4-BE49-F238E27FC236}">
                <a16:creationId xmlns:a16="http://schemas.microsoft.com/office/drawing/2014/main" id="{8016CE46-510C-4883-A316-A4C907FE672E}"/>
              </a:ext>
            </a:extLst>
          </p:cNvPr>
          <p:cNvSpPr>
            <a:spLocks noGrp="1"/>
          </p:cNvSpPr>
          <p:nvPr>
            <p:ph idx="1"/>
          </p:nvPr>
        </p:nvSpPr>
        <p:spPr/>
        <p:txBody>
          <a:bodyPr/>
          <a:lstStyle/>
          <a:p>
            <a:r>
              <a:rPr lang="en-US" dirty="0"/>
              <a:t>Repeatability of installation and upgrade.</a:t>
            </a:r>
          </a:p>
          <a:p>
            <a:r>
              <a:rPr lang="en-US" dirty="0"/>
              <a:t>Constant health checks of every system component.</a:t>
            </a:r>
          </a:p>
          <a:p>
            <a:r>
              <a:rPr lang="en-US" dirty="0"/>
              <a:t>Over-the-air (OTA) updates for OpenShift components and ISV content.</a:t>
            </a:r>
          </a:p>
          <a:p>
            <a:r>
              <a:rPr lang="en-US" dirty="0"/>
              <a:t>A place to encapsulate knowledge from field engineers and spread it to all users, not just one or two.</a:t>
            </a:r>
          </a:p>
        </p:txBody>
      </p:sp>
      <p:sp>
        <p:nvSpPr>
          <p:cNvPr id="5" name="Footer Placeholder 2">
            <a:extLst>
              <a:ext uri="{FF2B5EF4-FFF2-40B4-BE49-F238E27FC236}">
                <a16:creationId xmlns:a16="http://schemas.microsoft.com/office/drawing/2014/main" id="{724AA665-6829-4051-82F9-5C712D03BA09}"/>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328786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71DE-E30A-FC4C-A201-85BE48F2047C}"/>
              </a:ext>
            </a:extLst>
          </p:cNvPr>
          <p:cNvSpPr>
            <a:spLocks noGrp="1"/>
          </p:cNvSpPr>
          <p:nvPr>
            <p:ph type="title"/>
          </p:nvPr>
        </p:nvSpPr>
        <p:spPr/>
        <p:txBody>
          <a:bodyPr/>
          <a:lstStyle/>
          <a:p>
            <a:r>
              <a:rPr lang="en-US" dirty="0"/>
              <a:t>How Operators Work?</a:t>
            </a:r>
            <a:endParaRPr lang="en-TR" dirty="0"/>
          </a:p>
        </p:txBody>
      </p:sp>
      <p:sp>
        <p:nvSpPr>
          <p:cNvPr id="4" name="Slide Number Placeholder 3">
            <a:extLst>
              <a:ext uri="{FF2B5EF4-FFF2-40B4-BE49-F238E27FC236}">
                <a16:creationId xmlns:a16="http://schemas.microsoft.com/office/drawing/2014/main" id="{DA729F8B-CEDA-F645-9DD3-775A70A7173D}"/>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6" name="Text Placeholder 5">
            <a:extLst>
              <a:ext uri="{FF2B5EF4-FFF2-40B4-BE49-F238E27FC236}">
                <a16:creationId xmlns:a16="http://schemas.microsoft.com/office/drawing/2014/main" id="{39F74F3C-D30F-C847-865B-AA5C45695824}"/>
              </a:ext>
            </a:extLst>
          </p:cNvPr>
          <p:cNvSpPr>
            <a:spLocks noGrp="1"/>
          </p:cNvSpPr>
          <p:nvPr>
            <p:ph type="body" sz="quarter" idx="13"/>
          </p:nvPr>
        </p:nvSpPr>
        <p:spPr>
          <a:xfrm>
            <a:off x="280416" y="1666730"/>
            <a:ext cx="9126820" cy="4336288"/>
          </a:xfrm>
        </p:spPr>
        <p:txBody>
          <a:bodyPr>
            <a:normAutofit lnSpcReduction="10000"/>
          </a:bodyPr>
          <a:lstStyle/>
          <a:p>
            <a:pPr marL="228594" indent="-228594">
              <a:lnSpc>
                <a:spcPct val="150000"/>
              </a:lnSpc>
            </a:pPr>
            <a:r>
              <a:rPr lang="en-US" dirty="0"/>
              <a:t>Operators can reduce complexity</a:t>
            </a:r>
          </a:p>
          <a:p>
            <a:pPr marL="228594" indent="-228594">
              <a:lnSpc>
                <a:spcPct val="150000"/>
              </a:lnSpc>
            </a:pPr>
            <a:r>
              <a:rPr lang="en-US" dirty="0"/>
              <a:t>Operators extend Kubernetes functionality</a:t>
            </a:r>
          </a:p>
          <a:p>
            <a:pPr marL="228594" indent="-228594">
              <a:lnSpc>
                <a:spcPct val="150000"/>
              </a:lnSpc>
            </a:pPr>
            <a:r>
              <a:rPr lang="en-US" dirty="0"/>
              <a:t>Operators take human knowledge and systemize it as code</a:t>
            </a:r>
          </a:p>
          <a:p>
            <a:pPr marL="228594" indent="-228594">
              <a:lnSpc>
                <a:spcPct val="150000"/>
              </a:lnSpc>
            </a:pPr>
            <a:r>
              <a:rPr lang="en-US" dirty="0"/>
              <a:t>Operators make application management more scalable and repeatable</a:t>
            </a:r>
          </a:p>
          <a:p>
            <a:pPr marL="228594" indent="-228594">
              <a:lnSpc>
                <a:spcPct val="150000"/>
              </a:lnSpc>
            </a:pPr>
            <a:r>
              <a:rPr lang="en-US" dirty="0"/>
              <a:t>Operators are useful in multi-cloud and hybrid cloud environments</a:t>
            </a:r>
          </a:p>
          <a:p>
            <a:pPr>
              <a:lnSpc>
                <a:spcPct val="100000"/>
              </a:lnSpc>
            </a:pPr>
            <a:endParaRPr lang="en-TR" dirty="0"/>
          </a:p>
        </p:txBody>
      </p:sp>
      <p:sp>
        <p:nvSpPr>
          <p:cNvPr id="8" name="Footer Placeholder 2">
            <a:extLst>
              <a:ext uri="{FF2B5EF4-FFF2-40B4-BE49-F238E27FC236}">
                <a16:creationId xmlns:a16="http://schemas.microsoft.com/office/drawing/2014/main" id="{9B4E5AD6-D238-4EF8-B294-213C006F7F1C}"/>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3441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a:t>Operator Framework</a:t>
            </a:r>
          </a:p>
        </p:txBody>
      </p:sp>
      <p:sp>
        <p:nvSpPr>
          <p:cNvPr id="7" name="Content Placeholder 6">
            <a:extLst>
              <a:ext uri="{FF2B5EF4-FFF2-40B4-BE49-F238E27FC236}">
                <a16:creationId xmlns:a16="http://schemas.microsoft.com/office/drawing/2014/main" id="{8016CE46-510C-4883-A316-A4C907FE672E}"/>
              </a:ext>
            </a:extLst>
          </p:cNvPr>
          <p:cNvSpPr>
            <a:spLocks noGrp="1"/>
          </p:cNvSpPr>
          <p:nvPr>
            <p:ph idx="1"/>
          </p:nvPr>
        </p:nvSpPr>
        <p:spPr/>
        <p:txBody>
          <a:bodyPr/>
          <a:lstStyle/>
          <a:p>
            <a:r>
              <a:rPr lang="en-US" dirty="0"/>
              <a:t>Operator SDK</a:t>
            </a:r>
          </a:p>
          <a:p>
            <a:r>
              <a:rPr lang="en-US" dirty="0"/>
              <a:t>Operator Lifecycle Manager (OLM)</a:t>
            </a:r>
          </a:p>
          <a:p>
            <a:r>
              <a:rPr lang="en-US" dirty="0"/>
              <a:t>Operator Registry</a:t>
            </a:r>
          </a:p>
          <a:p>
            <a:r>
              <a:rPr lang="en-US" dirty="0" err="1"/>
              <a:t>OperatorHub</a:t>
            </a:r>
            <a:endParaRPr lang="en-US" dirty="0"/>
          </a:p>
          <a:p>
            <a:r>
              <a:rPr lang="en-US" dirty="0"/>
              <a:t>Operator Metering</a:t>
            </a:r>
          </a:p>
        </p:txBody>
      </p:sp>
      <p:pic>
        <p:nvPicPr>
          <p:cNvPr id="5" name="Content Placeholder 8" descr="A close up of a logo&#10;&#10;Description automatically generated">
            <a:extLst>
              <a:ext uri="{FF2B5EF4-FFF2-40B4-BE49-F238E27FC236}">
                <a16:creationId xmlns:a16="http://schemas.microsoft.com/office/drawing/2014/main" id="{97204CEE-29A5-FA44-8216-504D42296B2C}"/>
              </a:ext>
            </a:extLst>
          </p:cNvPr>
          <p:cNvPicPr>
            <a:picLocks noChangeAspect="1"/>
          </p:cNvPicPr>
          <p:nvPr/>
        </p:nvPicPr>
        <p:blipFill>
          <a:blip r:embed="rId3"/>
          <a:stretch>
            <a:fillRect/>
          </a:stretch>
        </p:blipFill>
        <p:spPr>
          <a:xfrm>
            <a:off x="6950591" y="1891701"/>
            <a:ext cx="4825021" cy="2533136"/>
          </a:xfrm>
          <a:prstGeom prst="rect">
            <a:avLst/>
          </a:prstGeom>
        </p:spPr>
      </p:pic>
      <p:sp>
        <p:nvSpPr>
          <p:cNvPr id="8" name="Footer Placeholder 2">
            <a:extLst>
              <a:ext uri="{FF2B5EF4-FFF2-40B4-BE49-F238E27FC236}">
                <a16:creationId xmlns:a16="http://schemas.microsoft.com/office/drawing/2014/main" id="{B5B989A6-3267-4351-81FB-1026337F5816}"/>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80016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err="1"/>
              <a:t>OperatorHub</a:t>
            </a:r>
            <a:endParaRPr lang="en-US" dirty="0"/>
          </a:p>
        </p:txBody>
      </p:sp>
      <p:sp>
        <p:nvSpPr>
          <p:cNvPr id="7" name="Content Placeholder 6">
            <a:extLst>
              <a:ext uri="{FF2B5EF4-FFF2-40B4-BE49-F238E27FC236}">
                <a16:creationId xmlns:a16="http://schemas.microsoft.com/office/drawing/2014/main" id="{8016CE46-510C-4883-A316-A4C907FE672E}"/>
              </a:ext>
            </a:extLst>
          </p:cNvPr>
          <p:cNvSpPr>
            <a:spLocks noGrp="1"/>
          </p:cNvSpPr>
          <p:nvPr>
            <p:ph idx="1"/>
          </p:nvPr>
        </p:nvSpPr>
        <p:spPr/>
        <p:txBody>
          <a:bodyPr/>
          <a:lstStyle/>
          <a:p>
            <a:r>
              <a:rPr lang="en-US" dirty="0"/>
              <a:t>The </a:t>
            </a:r>
            <a:r>
              <a:rPr lang="en-US" i="1" dirty="0" err="1"/>
              <a:t>OperatorHub</a:t>
            </a:r>
            <a:r>
              <a:rPr lang="en-US" dirty="0"/>
              <a:t> is available via the OpenShift Container Platform web console and is the interface that cluster administrators use to discover and install Operators. </a:t>
            </a:r>
          </a:p>
          <a:p>
            <a:r>
              <a:rPr lang="en-US" dirty="0"/>
              <a:t>Cluster administrators can choose from </a:t>
            </a:r>
            <a:r>
              <a:rPr lang="en-US" dirty="0" err="1"/>
              <a:t>OperatorSources</a:t>
            </a:r>
            <a:r>
              <a:rPr lang="en-US" dirty="0"/>
              <a:t> grouped into the following categories:</a:t>
            </a:r>
          </a:p>
          <a:p>
            <a:pPr lvl="1"/>
            <a:r>
              <a:rPr lang="en-US" dirty="0"/>
              <a:t>Red Hat Operators</a:t>
            </a:r>
          </a:p>
          <a:p>
            <a:pPr lvl="1"/>
            <a:r>
              <a:rPr lang="en-US" dirty="0"/>
              <a:t>Certified Operators</a:t>
            </a:r>
          </a:p>
          <a:p>
            <a:pPr lvl="1"/>
            <a:r>
              <a:rPr lang="en-US" dirty="0"/>
              <a:t>Community Operators</a:t>
            </a:r>
          </a:p>
          <a:p>
            <a:pPr lvl="1"/>
            <a:r>
              <a:rPr lang="en-US" dirty="0"/>
              <a:t>Custom Operators</a:t>
            </a:r>
          </a:p>
          <a:p>
            <a:pPr lvl="1"/>
            <a:endParaRPr lang="en-US" dirty="0"/>
          </a:p>
        </p:txBody>
      </p:sp>
      <p:sp>
        <p:nvSpPr>
          <p:cNvPr id="5" name="Footer Placeholder 2">
            <a:extLst>
              <a:ext uri="{FF2B5EF4-FFF2-40B4-BE49-F238E27FC236}">
                <a16:creationId xmlns:a16="http://schemas.microsoft.com/office/drawing/2014/main" id="{983FF15E-7E01-4038-A6D6-709186E74CFF}"/>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197631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err="1"/>
              <a:t>OperatorHub</a:t>
            </a:r>
            <a:endParaRPr lang="en-US" dirty="0"/>
          </a:p>
        </p:txBody>
      </p:sp>
      <p:sp>
        <p:nvSpPr>
          <p:cNvPr id="7" name="Content Placeholder 6">
            <a:extLst>
              <a:ext uri="{FF2B5EF4-FFF2-40B4-BE49-F238E27FC236}">
                <a16:creationId xmlns:a16="http://schemas.microsoft.com/office/drawing/2014/main" id="{8016CE46-510C-4883-A316-A4C907FE672E}"/>
              </a:ext>
            </a:extLst>
          </p:cNvPr>
          <p:cNvSpPr>
            <a:spLocks noGrp="1"/>
          </p:cNvSpPr>
          <p:nvPr>
            <p:ph idx="1"/>
          </p:nvPr>
        </p:nvSpPr>
        <p:spPr/>
        <p:txBody>
          <a:bodyPr/>
          <a:lstStyle/>
          <a:p>
            <a:r>
              <a:rPr lang="en-US" dirty="0"/>
              <a:t>The </a:t>
            </a:r>
            <a:r>
              <a:rPr lang="en-US" i="1" dirty="0" err="1"/>
              <a:t>OperatorHub</a:t>
            </a:r>
            <a:r>
              <a:rPr lang="en-US" dirty="0"/>
              <a:t> is available via the OpenShift Container Platform web console and is the interface that cluster administrators use to discover and install Operators. </a:t>
            </a:r>
          </a:p>
          <a:p>
            <a:r>
              <a:rPr lang="en-US" dirty="0"/>
              <a:t>Cluster administrators can choose from </a:t>
            </a:r>
            <a:r>
              <a:rPr lang="en-US" dirty="0" err="1"/>
              <a:t>OperatorSources</a:t>
            </a:r>
            <a:r>
              <a:rPr lang="en-US" dirty="0"/>
              <a:t> grouped into the following categories:</a:t>
            </a:r>
          </a:p>
          <a:p>
            <a:pPr lvl="1">
              <a:buFont typeface="Courier New" panose="02070309020205020404" pitchFamily="49" charset="0"/>
              <a:buChar char="o"/>
            </a:pPr>
            <a:r>
              <a:rPr lang="en-US" dirty="0"/>
              <a:t>Red Hat Operators</a:t>
            </a:r>
          </a:p>
          <a:p>
            <a:pPr lvl="1">
              <a:buFont typeface="Courier New" panose="02070309020205020404" pitchFamily="49" charset="0"/>
              <a:buChar char="o"/>
            </a:pPr>
            <a:r>
              <a:rPr lang="en-US" dirty="0"/>
              <a:t>Certified Operators</a:t>
            </a:r>
          </a:p>
          <a:p>
            <a:pPr lvl="1">
              <a:buFont typeface="Courier New" panose="02070309020205020404" pitchFamily="49" charset="0"/>
              <a:buChar char="o"/>
            </a:pPr>
            <a:r>
              <a:rPr lang="en-US" dirty="0"/>
              <a:t>Community Operators</a:t>
            </a:r>
          </a:p>
          <a:p>
            <a:pPr lvl="1">
              <a:buFont typeface="Courier New" panose="02070309020205020404" pitchFamily="49" charset="0"/>
              <a:buChar char="o"/>
            </a:pPr>
            <a:r>
              <a:rPr lang="en-US" dirty="0"/>
              <a:t>Custom Operators</a:t>
            </a:r>
          </a:p>
          <a:p>
            <a:pPr lvl="1"/>
            <a:endParaRPr lang="en-US" dirty="0"/>
          </a:p>
        </p:txBody>
      </p:sp>
      <p:sp>
        <p:nvSpPr>
          <p:cNvPr id="5" name="Footer Placeholder 2">
            <a:extLst>
              <a:ext uri="{FF2B5EF4-FFF2-40B4-BE49-F238E27FC236}">
                <a16:creationId xmlns:a16="http://schemas.microsoft.com/office/drawing/2014/main" id="{AB694DCF-6597-46C7-B80A-DD3A99889CD0}"/>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64355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a:t>Operator SDK</a:t>
            </a:r>
          </a:p>
        </p:txBody>
      </p:sp>
      <p:sp>
        <p:nvSpPr>
          <p:cNvPr id="7" name="Content Placeholder 6">
            <a:extLst>
              <a:ext uri="{FF2B5EF4-FFF2-40B4-BE49-F238E27FC236}">
                <a16:creationId xmlns:a16="http://schemas.microsoft.com/office/drawing/2014/main" id="{8016CE46-510C-4883-A316-A4C907FE672E}"/>
              </a:ext>
            </a:extLst>
          </p:cNvPr>
          <p:cNvSpPr>
            <a:spLocks noGrp="1"/>
          </p:cNvSpPr>
          <p:nvPr>
            <p:ph idx="1"/>
          </p:nvPr>
        </p:nvSpPr>
        <p:spPr/>
        <p:txBody>
          <a:bodyPr/>
          <a:lstStyle/>
          <a:p>
            <a:r>
              <a:rPr lang="en-US" dirty="0"/>
              <a:t>The Operator SDK is a framework designed to make writing Operators easier by providing:</a:t>
            </a:r>
          </a:p>
          <a:p>
            <a:pPr lvl="1">
              <a:buFont typeface="Courier New" panose="02070309020205020404" pitchFamily="49" charset="0"/>
              <a:buChar char="o"/>
            </a:pPr>
            <a:r>
              <a:rPr lang="en-US" dirty="0"/>
              <a:t>High-level APIs and abstractions to write the operational logic more intuitively</a:t>
            </a:r>
          </a:p>
          <a:p>
            <a:pPr lvl="1">
              <a:buFont typeface="Courier New" panose="02070309020205020404" pitchFamily="49" charset="0"/>
              <a:buChar char="o"/>
            </a:pPr>
            <a:r>
              <a:rPr lang="en-US" dirty="0"/>
              <a:t>Tools for scaffolding and code generation to quickly bootstrap a new project</a:t>
            </a:r>
          </a:p>
          <a:p>
            <a:pPr lvl="1">
              <a:buFont typeface="Courier New" panose="02070309020205020404" pitchFamily="49" charset="0"/>
              <a:buChar char="o"/>
            </a:pPr>
            <a:r>
              <a:rPr lang="en-US" dirty="0"/>
              <a:t>Extensions to cover common Operator use cases</a:t>
            </a:r>
          </a:p>
          <a:p>
            <a:pPr lvl="1"/>
            <a:endParaRPr lang="en-US" dirty="0"/>
          </a:p>
        </p:txBody>
      </p:sp>
      <p:sp>
        <p:nvSpPr>
          <p:cNvPr id="5" name="Footer Placeholder 2">
            <a:extLst>
              <a:ext uri="{FF2B5EF4-FFF2-40B4-BE49-F238E27FC236}">
                <a16:creationId xmlns:a16="http://schemas.microsoft.com/office/drawing/2014/main" id="{6C269C24-75B1-40CA-9B1F-E1C6116FA92F}"/>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306444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7C74-FF89-414B-BD53-DF98DFABD1F6}"/>
              </a:ext>
            </a:extLst>
          </p:cNvPr>
          <p:cNvSpPr>
            <a:spLocks noGrp="1"/>
          </p:cNvSpPr>
          <p:nvPr>
            <p:ph type="title"/>
          </p:nvPr>
        </p:nvSpPr>
        <p:spPr/>
        <p:txBody>
          <a:bodyPr/>
          <a:lstStyle/>
          <a:p>
            <a:r>
              <a:rPr lang="en-US" dirty="0"/>
              <a:t>Operator SDK Workflow</a:t>
            </a:r>
          </a:p>
        </p:txBody>
      </p:sp>
      <p:pic>
        <p:nvPicPr>
          <p:cNvPr id="2052" name="Picture 4" descr="osdk workflow">
            <a:extLst>
              <a:ext uri="{FF2B5EF4-FFF2-40B4-BE49-F238E27FC236}">
                <a16:creationId xmlns:a16="http://schemas.microsoft.com/office/drawing/2014/main" id="{360765DF-9157-4AEA-BBC7-30C3F2C5E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10727908" cy="440119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B2F0F428-059E-4BFA-B832-A918C1E0FFE7}"/>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83078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E9EE4C-9705-1B43-9267-7A4EB9FA9CCB}"/>
              </a:ext>
            </a:extLst>
          </p:cNvPr>
          <p:cNvSpPr>
            <a:spLocks noGrp="1"/>
          </p:cNvSpPr>
          <p:nvPr>
            <p:ph type="title"/>
          </p:nvPr>
        </p:nvSpPr>
        <p:spPr/>
        <p:txBody>
          <a:bodyPr/>
          <a:lstStyle/>
          <a:p>
            <a:r>
              <a:rPr lang="en-US" dirty="0"/>
              <a:t>Operator maturity model</a:t>
            </a:r>
            <a:endParaRPr lang="en-TR" dirty="0"/>
          </a:p>
        </p:txBody>
      </p:sp>
      <p:sp>
        <p:nvSpPr>
          <p:cNvPr id="5" name="Slide Number Placeholder 4">
            <a:extLst>
              <a:ext uri="{FF2B5EF4-FFF2-40B4-BE49-F238E27FC236}">
                <a16:creationId xmlns:a16="http://schemas.microsoft.com/office/drawing/2014/main" id="{1842F219-4840-6C4C-B273-806544468792}"/>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6" name="Picture 5">
            <a:extLst>
              <a:ext uri="{FF2B5EF4-FFF2-40B4-BE49-F238E27FC236}">
                <a16:creationId xmlns:a16="http://schemas.microsoft.com/office/drawing/2014/main" id="{BF83C005-F961-EB4E-A2B2-50F5BD251983}"/>
              </a:ext>
            </a:extLst>
          </p:cNvPr>
          <p:cNvPicPr>
            <a:picLocks noChangeAspect="1"/>
          </p:cNvPicPr>
          <p:nvPr/>
        </p:nvPicPr>
        <p:blipFill>
          <a:blip r:embed="rId3"/>
          <a:stretch>
            <a:fillRect/>
          </a:stretch>
        </p:blipFill>
        <p:spPr>
          <a:xfrm>
            <a:off x="554182" y="1325816"/>
            <a:ext cx="11083637" cy="5450968"/>
          </a:xfrm>
          <a:prstGeom prst="rect">
            <a:avLst/>
          </a:prstGeom>
        </p:spPr>
      </p:pic>
      <p:sp>
        <p:nvSpPr>
          <p:cNvPr id="8" name="Footer Placeholder 2">
            <a:extLst>
              <a:ext uri="{FF2B5EF4-FFF2-40B4-BE49-F238E27FC236}">
                <a16:creationId xmlns:a16="http://schemas.microsoft.com/office/drawing/2014/main" id="{3720E04D-EA38-449A-905F-B90E52D21AA3}"/>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67977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67F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336F52-DE53-4E82-8DDD-8A53307F773B}"/>
              </a:ext>
            </a:extLst>
          </p:cNvPr>
          <p:cNvSpPr/>
          <p:nvPr/>
        </p:nvSpPr>
        <p:spPr>
          <a:xfrm>
            <a:off x="0" y="-8674"/>
            <a:ext cx="12192000" cy="1424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80416" y="307111"/>
            <a:ext cx="11216259" cy="1205351"/>
          </a:xfrm>
        </p:spPr>
        <p:txBody>
          <a:bodyPr>
            <a:normAutofit fontScale="90000"/>
          </a:bodyPr>
          <a:lstStyle/>
          <a:p>
            <a:r>
              <a:rPr lang="en-US" b="1" dirty="0">
                <a:solidFill>
                  <a:schemeClr val="tx1"/>
                </a:solidFill>
              </a:rPr>
              <a:t>Build your Microservices the Easy Way with </a:t>
            </a:r>
            <a:r>
              <a:rPr lang="en-US" b="1" dirty="0" err="1">
                <a:solidFill>
                  <a:schemeClr val="tx1"/>
                </a:solidFill>
              </a:rPr>
              <a:t>OperatorHub</a:t>
            </a:r>
            <a:endParaRPr lang="en-US" b="1" dirty="0">
              <a:solidFill>
                <a:schemeClr val="tx1"/>
              </a:solidFill>
            </a:endParaRPr>
          </a:p>
        </p:txBody>
      </p:sp>
      <p:sp>
        <p:nvSpPr>
          <p:cNvPr id="5" name="Title 1">
            <a:extLst>
              <a:ext uri="{FF2B5EF4-FFF2-40B4-BE49-F238E27FC236}">
                <a16:creationId xmlns:a16="http://schemas.microsoft.com/office/drawing/2014/main" id="{6C07B619-4727-494D-ADF0-0D7942EF2FBF}"/>
              </a:ext>
            </a:extLst>
          </p:cNvPr>
          <p:cNvSpPr txBox="1">
            <a:spLocks/>
          </p:cNvSpPr>
          <p:nvPr/>
        </p:nvSpPr>
        <p:spPr>
          <a:xfrm>
            <a:off x="280416" y="3836251"/>
            <a:ext cx="4724070" cy="1239794"/>
          </a:xfrm>
          <a:prstGeom prst="rect">
            <a:avLst/>
          </a:prstGeom>
        </p:spPr>
        <p:txBody>
          <a:bodyPr vert="horz" lIns="0" tIns="0" rIns="0" bIns="0" rtlCol="0" anchor="t">
            <a:noAutofit/>
          </a:bodyPr>
          <a:lstStyle>
            <a:lvl1pPr algn="l" rtl="0" eaLnBrk="1" fontAlgn="base" hangingPunct="1">
              <a:lnSpc>
                <a:spcPct val="90000"/>
              </a:lnSpc>
              <a:spcBef>
                <a:spcPct val="0"/>
              </a:spcBef>
              <a:spcAft>
                <a:spcPts val="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r>
              <a:rPr lang="en-US" sz="2800" kern="0" dirty="0">
                <a:solidFill>
                  <a:schemeClr val="bg1"/>
                </a:solidFill>
                <a:latin typeface="+mn-lt"/>
              </a:rPr>
              <a:t>Lungelo </a:t>
            </a:r>
            <a:r>
              <a:rPr lang="en-US" sz="2800" kern="0" dirty="0" err="1">
                <a:solidFill>
                  <a:schemeClr val="bg1"/>
                </a:solidFill>
                <a:latin typeface="+mn-lt"/>
              </a:rPr>
              <a:t>Sikobi</a:t>
            </a:r>
            <a:endParaRPr lang="en-US" sz="2800" kern="0" dirty="0">
              <a:solidFill>
                <a:schemeClr val="bg1"/>
              </a:solidFill>
              <a:latin typeface="+mn-lt"/>
            </a:endParaRPr>
          </a:p>
          <a:p>
            <a:r>
              <a:rPr lang="en-US" sz="2800" kern="0" dirty="0">
                <a:solidFill>
                  <a:schemeClr val="bg1"/>
                </a:solidFill>
                <a:latin typeface="+mn-lt"/>
              </a:rPr>
              <a:t>Developer Advocate</a:t>
            </a:r>
            <a:endParaRPr lang="en-US" sz="2000" kern="0" dirty="0">
              <a:solidFill>
                <a:schemeClr val="bg1"/>
              </a:solidFill>
              <a:latin typeface="+mn-lt"/>
            </a:endParaRPr>
          </a:p>
        </p:txBody>
      </p:sp>
      <p:sp>
        <p:nvSpPr>
          <p:cNvPr id="7" name="Title 1">
            <a:extLst>
              <a:ext uri="{FF2B5EF4-FFF2-40B4-BE49-F238E27FC236}">
                <a16:creationId xmlns:a16="http://schemas.microsoft.com/office/drawing/2014/main" id="{E1B6F15A-C047-4BDF-8D55-4D48AF62F559}"/>
              </a:ext>
            </a:extLst>
          </p:cNvPr>
          <p:cNvSpPr txBox="1">
            <a:spLocks/>
          </p:cNvSpPr>
          <p:nvPr/>
        </p:nvSpPr>
        <p:spPr>
          <a:xfrm>
            <a:off x="280416" y="2596457"/>
            <a:ext cx="4724070" cy="1239794"/>
          </a:xfrm>
          <a:prstGeom prst="rect">
            <a:avLst/>
          </a:prstGeom>
        </p:spPr>
        <p:txBody>
          <a:bodyPr vert="horz" lIns="0" tIns="0" rIns="0" bIns="0" rtlCol="0" anchor="t">
            <a:noAutofit/>
          </a:bodyPr>
          <a:lstStyle>
            <a:lvl1pPr algn="l" rtl="0" eaLnBrk="1" fontAlgn="base" hangingPunct="1">
              <a:lnSpc>
                <a:spcPct val="90000"/>
              </a:lnSpc>
              <a:spcBef>
                <a:spcPct val="0"/>
              </a:spcBef>
              <a:spcAft>
                <a:spcPts val="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r>
              <a:rPr lang="en-US" sz="2800" kern="0" dirty="0">
                <a:solidFill>
                  <a:schemeClr val="bg1"/>
                </a:solidFill>
                <a:latin typeface="+mn-lt"/>
              </a:rPr>
              <a:t>Masa </a:t>
            </a:r>
            <a:r>
              <a:rPr lang="en-US" sz="2800" kern="0" dirty="0" err="1">
                <a:solidFill>
                  <a:schemeClr val="bg1"/>
                </a:solidFill>
                <a:latin typeface="+mn-lt"/>
              </a:rPr>
              <a:t>Abushamleh</a:t>
            </a:r>
            <a:endParaRPr lang="en-US" sz="2800" kern="0" dirty="0">
              <a:solidFill>
                <a:schemeClr val="bg1"/>
              </a:solidFill>
              <a:latin typeface="+mn-lt"/>
            </a:endParaRPr>
          </a:p>
          <a:p>
            <a:r>
              <a:rPr lang="en-US" sz="2800" kern="0" dirty="0">
                <a:solidFill>
                  <a:schemeClr val="bg1"/>
                </a:solidFill>
                <a:latin typeface="+mn-lt"/>
              </a:rPr>
              <a:t>Cloud Developer Advocate</a:t>
            </a:r>
          </a:p>
        </p:txBody>
      </p:sp>
    </p:spTree>
    <p:extLst>
      <p:ext uri="{BB962C8B-B14F-4D97-AF65-F5344CB8AC3E}">
        <p14:creationId xmlns:p14="http://schemas.microsoft.com/office/powerpoint/2010/main" val="30963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67FB"/>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51B67EEB-4A03-6341-B4EC-5BF7D9328D98}"/>
              </a:ext>
            </a:extLst>
          </p:cNvPr>
          <p:cNvSpPr/>
          <p:nvPr/>
        </p:nvSpPr>
        <p:spPr>
          <a:xfrm>
            <a:off x="363646" y="2644170"/>
            <a:ext cx="9001117" cy="1569660"/>
          </a:xfrm>
          <a:prstGeom prst="rect">
            <a:avLst/>
          </a:prstGeom>
        </p:spPr>
        <p:txBody>
          <a:bodyPr wrap="square">
            <a:spAutoFit/>
          </a:bodyPr>
          <a:lstStyle/>
          <a:p>
            <a:r>
              <a:rPr lang="en-US" sz="9600" b="1" dirty="0">
                <a:solidFill>
                  <a:schemeClr val="bg1"/>
                </a:solidFill>
                <a:latin typeface="IBM Plex Sans" panose="020B0503050000000000" pitchFamily="34" charset="77"/>
              </a:rPr>
              <a:t>Code lab</a:t>
            </a:r>
            <a:endParaRPr lang="en-US" sz="9600" b="1" dirty="0">
              <a:solidFill>
                <a:schemeClr val="bg1"/>
              </a:solidFill>
              <a:latin typeface="IBM Plex Sans"/>
            </a:endParaRPr>
          </a:p>
        </p:txBody>
      </p:sp>
      <p:sp>
        <p:nvSpPr>
          <p:cNvPr id="9" name="Footer Placeholder 2">
            <a:extLst>
              <a:ext uri="{FF2B5EF4-FFF2-40B4-BE49-F238E27FC236}">
                <a16:creationId xmlns:a16="http://schemas.microsoft.com/office/drawing/2014/main" id="{6578F870-011B-4ED3-9454-92D299CA5FE6}"/>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92741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BC70DE5-D623-4AD0-BF80-45FF7EB4C26C}"/>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pic>
        <p:nvPicPr>
          <p:cNvPr id="6" name="Picture 5">
            <a:extLst>
              <a:ext uri="{FF2B5EF4-FFF2-40B4-BE49-F238E27FC236}">
                <a16:creationId xmlns:a16="http://schemas.microsoft.com/office/drawing/2014/main" id="{0767303F-0994-4B3A-801E-045664E7A9D4}"/>
              </a:ext>
            </a:extLst>
          </p:cNvPr>
          <p:cNvPicPr>
            <a:picLocks noChangeAspect="1"/>
          </p:cNvPicPr>
          <p:nvPr/>
        </p:nvPicPr>
        <p:blipFill>
          <a:blip r:embed="rId3"/>
          <a:stretch>
            <a:fillRect/>
          </a:stretch>
        </p:blipFill>
        <p:spPr>
          <a:xfrm>
            <a:off x="5245458" y="0"/>
            <a:ext cx="6946542" cy="6858000"/>
          </a:xfrm>
          <a:prstGeom prst="rect">
            <a:avLst/>
          </a:prstGeom>
        </p:spPr>
      </p:pic>
      <p:sp>
        <p:nvSpPr>
          <p:cNvPr id="4" name="Content Placeholder 3">
            <a:extLst>
              <a:ext uri="{FF2B5EF4-FFF2-40B4-BE49-F238E27FC236}">
                <a16:creationId xmlns:a16="http://schemas.microsoft.com/office/drawing/2014/main" id="{2C423FA3-63B5-4647-8F1C-CB40AC8CFCE9}"/>
              </a:ext>
            </a:extLst>
          </p:cNvPr>
          <p:cNvSpPr>
            <a:spLocks noGrp="1"/>
          </p:cNvSpPr>
          <p:nvPr>
            <p:ph idx="1"/>
          </p:nvPr>
        </p:nvSpPr>
        <p:spPr>
          <a:xfrm>
            <a:off x="0" y="1309816"/>
            <a:ext cx="5720394" cy="4843849"/>
          </a:xfrm>
        </p:spPr>
        <p:txBody>
          <a:bodyPr>
            <a:normAutofit/>
          </a:bodyPr>
          <a:lstStyle/>
          <a:p>
            <a:pPr>
              <a:buFont typeface="Wingdings" panose="05000000000000000000" pitchFamily="2" charset="2"/>
              <a:buChar char="§"/>
            </a:pPr>
            <a:r>
              <a:rPr lang="en-US" i="1" dirty="0">
                <a:latin typeface="IBM Plex Sans" panose="020B0503050203000203" pitchFamily="34" charset="0"/>
              </a:rPr>
              <a:t>Workshop resources: </a:t>
            </a:r>
            <a:r>
              <a:rPr lang="en-US" i="1" dirty="0">
                <a:latin typeface="IBM Plex Sans" panose="020B0503050203000203" pitchFamily="34" charset="0"/>
                <a:hlinkClick r:id="rId4"/>
              </a:rPr>
              <a:t>https://github.com/nerdingitout/oc-serverless</a:t>
            </a:r>
            <a:endParaRPr lang="en-US" i="1" dirty="0">
              <a:latin typeface="IBM Plex Sans" panose="020B0503050203000203" pitchFamily="34" charset="0"/>
            </a:endParaRPr>
          </a:p>
        </p:txBody>
      </p:sp>
    </p:spTree>
    <p:extLst>
      <p:ext uri="{BB962C8B-B14F-4D97-AF65-F5344CB8AC3E}">
        <p14:creationId xmlns:p14="http://schemas.microsoft.com/office/powerpoint/2010/main" val="1966201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234C-C5A8-4115-AF74-C4628A0DFB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C32070C-B8F4-4434-A761-A838B2EEC799}"/>
              </a:ext>
            </a:extLst>
          </p:cNvPr>
          <p:cNvSpPr>
            <a:spLocks noGrp="1"/>
          </p:cNvSpPr>
          <p:nvPr>
            <p:ph idx="1"/>
          </p:nvPr>
        </p:nvSpPr>
        <p:spPr/>
        <p:txBody>
          <a:bodyPr/>
          <a:lstStyle/>
          <a:p>
            <a:r>
              <a:rPr lang="en-US" dirty="0"/>
              <a:t>OpenShift 4 is built on top of operators.</a:t>
            </a:r>
          </a:p>
          <a:p>
            <a:r>
              <a:rPr lang="en-US" dirty="0"/>
              <a:t>Operators can be built with Operator Framework SDK.</a:t>
            </a:r>
          </a:p>
          <a:p>
            <a:r>
              <a:rPr lang="en-US" dirty="0"/>
              <a:t>Operators help ease the operational complexity of running another piece of software.</a:t>
            </a:r>
          </a:p>
          <a:p>
            <a:r>
              <a:rPr lang="en-US" dirty="0"/>
              <a:t>OpenShift Administrators can install operators from </a:t>
            </a:r>
            <a:r>
              <a:rPr lang="en-US" dirty="0" err="1"/>
              <a:t>OperatorHub</a:t>
            </a:r>
            <a:r>
              <a:rPr lang="en-US" dirty="0"/>
              <a:t>.</a:t>
            </a:r>
          </a:p>
          <a:p>
            <a:r>
              <a:rPr lang="en-US" dirty="0"/>
              <a:t>Operators can be installed on the whole cluster on specific projects.</a:t>
            </a:r>
          </a:p>
        </p:txBody>
      </p:sp>
      <p:sp>
        <p:nvSpPr>
          <p:cNvPr id="5" name="Footer Placeholder 2">
            <a:extLst>
              <a:ext uri="{FF2B5EF4-FFF2-40B4-BE49-F238E27FC236}">
                <a16:creationId xmlns:a16="http://schemas.microsoft.com/office/drawing/2014/main" id="{6B54F66F-EA5B-4621-8995-C7F0DB542A9D}"/>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3767203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F4DED-31C9-4C7E-86AC-719184ED20C6}"/>
              </a:ext>
            </a:extLst>
          </p:cNvPr>
          <p:cNvSpPr>
            <a:spLocks noGrp="1"/>
          </p:cNvSpPr>
          <p:nvPr>
            <p:ph type="title"/>
          </p:nvPr>
        </p:nvSpPr>
        <p:spPr/>
        <p:txBody>
          <a:bodyPr/>
          <a:lstStyle/>
          <a:p>
            <a:r>
              <a:rPr lang="en-US" dirty="0">
                <a:latin typeface="IBM Plex Sans" panose="020B0503050203000203" pitchFamily="34" charset="0"/>
              </a:rPr>
              <a:t>Useful Links</a:t>
            </a:r>
          </a:p>
        </p:txBody>
      </p:sp>
      <p:sp>
        <p:nvSpPr>
          <p:cNvPr id="5" name="Content Placeholder 4">
            <a:extLst>
              <a:ext uri="{FF2B5EF4-FFF2-40B4-BE49-F238E27FC236}">
                <a16:creationId xmlns:a16="http://schemas.microsoft.com/office/drawing/2014/main" id="{04AFFA7D-321F-4EC2-A8E3-CBBB3872F0CA}"/>
              </a:ext>
            </a:extLst>
          </p:cNvPr>
          <p:cNvSpPr>
            <a:spLocks noGrp="1"/>
          </p:cNvSpPr>
          <p:nvPr>
            <p:ph idx="1"/>
          </p:nvPr>
        </p:nvSpPr>
        <p:spPr>
          <a:xfrm>
            <a:off x="838200" y="1803591"/>
            <a:ext cx="10515600" cy="4351338"/>
          </a:xfrm>
        </p:spPr>
        <p:txBody>
          <a:bodyPr/>
          <a:lstStyle/>
          <a:p>
            <a:pPr>
              <a:buFont typeface="Wingdings" panose="05000000000000000000" pitchFamily="2" charset="2"/>
              <a:buChar char="§"/>
            </a:pPr>
            <a:r>
              <a:rPr lang="en-US" b="1" i="1" dirty="0">
                <a:latin typeface="IBM Plex Sans" panose="020B0503050203000203" pitchFamily="34" charset="0"/>
              </a:rPr>
              <a:t>IBM Developer: </a:t>
            </a:r>
            <a:r>
              <a:rPr lang="en-US" dirty="0">
                <a:latin typeface="IBM Plex Sans" panose="020B0503050203000203" pitchFamily="34" charset="0"/>
                <a:hlinkClick r:id="rId3">
                  <a:extLst>
                    <a:ext uri="{A12FA001-AC4F-418D-AE19-62706E023703}">
                      <ahyp:hlinkClr xmlns:ahyp="http://schemas.microsoft.com/office/drawing/2018/hyperlinkcolor" val="tx"/>
                    </a:ext>
                  </a:extLst>
                </a:hlinkClick>
              </a:rPr>
              <a:t>http://developer.ibm.com/</a:t>
            </a:r>
            <a:endParaRPr lang="en-US" dirty="0">
              <a:latin typeface="IBM Plex Sans" panose="020B0503050203000203" pitchFamily="34" charset="0"/>
            </a:endParaRPr>
          </a:p>
          <a:p>
            <a:pPr>
              <a:buFont typeface="Wingdings" panose="05000000000000000000" pitchFamily="2" charset="2"/>
              <a:buChar char="§"/>
            </a:pPr>
            <a:r>
              <a:rPr lang="en-US" b="1" i="1" dirty="0">
                <a:latin typeface="IBM Plex Sans" panose="020B0503050203000203" pitchFamily="34" charset="0"/>
              </a:rPr>
              <a:t>Red Hat Developer: </a:t>
            </a:r>
            <a:r>
              <a:rPr lang="en-US" dirty="0">
                <a:latin typeface="IBM Plex Sans" panose="020B0503050203000203" pitchFamily="34" charset="0"/>
                <a:hlinkClick r:id="rId4">
                  <a:extLst>
                    <a:ext uri="{A12FA001-AC4F-418D-AE19-62706E023703}">
                      <ahyp:hlinkClr xmlns:ahyp="http://schemas.microsoft.com/office/drawing/2018/hyperlinkcolor" val="tx"/>
                    </a:ext>
                  </a:extLst>
                </a:hlinkClick>
              </a:rPr>
              <a:t>https://developers.redhat.com/</a:t>
            </a:r>
            <a:endParaRPr lang="en-US" dirty="0">
              <a:latin typeface="IBM Plex Sans" panose="020B0503050203000203" pitchFamily="34" charset="0"/>
            </a:endParaRPr>
          </a:p>
          <a:p>
            <a:pPr>
              <a:buFont typeface="Wingdings" panose="05000000000000000000" pitchFamily="2" charset="2"/>
              <a:buChar char="§"/>
            </a:pPr>
            <a:r>
              <a:rPr lang="en-US" b="1" i="1" dirty="0">
                <a:latin typeface="IBM Plex Sans" panose="020B0503050203000203" pitchFamily="34" charset="0"/>
              </a:rPr>
              <a:t>Learning:</a:t>
            </a:r>
          </a:p>
          <a:p>
            <a:pPr marL="914400" lvl="2" indent="0">
              <a:buNone/>
            </a:pPr>
            <a:r>
              <a:rPr lang="en-US" sz="2800" dirty="0">
                <a:latin typeface="IBM Plex Sans" panose="020B0503050203000203" pitchFamily="34" charset="0"/>
                <a:hlinkClick r:id="rId5">
                  <a:extLst>
                    <a:ext uri="{A12FA001-AC4F-418D-AE19-62706E023703}">
                      <ahyp:hlinkClr xmlns:ahyp="http://schemas.microsoft.com/office/drawing/2018/hyperlinkcolor" val="tx"/>
                    </a:ext>
                  </a:extLst>
                </a:hlinkClick>
              </a:rPr>
              <a:t>https://learn.openshift.com/</a:t>
            </a:r>
            <a:endParaRPr lang="en-US" sz="2800" b="1" i="1" dirty="0">
              <a:latin typeface="IBM Plex Sans" panose="020B0503050203000203" pitchFamily="34" charset="0"/>
              <a:hlinkClick r:id="rId6">
                <a:extLst>
                  <a:ext uri="{A12FA001-AC4F-418D-AE19-62706E023703}">
                    <ahyp:hlinkClr xmlns:ahyp="http://schemas.microsoft.com/office/drawing/2018/hyperlinkcolor" val="tx"/>
                  </a:ext>
                </a:extLst>
              </a:hlinkClick>
            </a:endParaRPr>
          </a:p>
          <a:p>
            <a:pPr marL="914400" lvl="2" indent="0">
              <a:buNone/>
            </a:pPr>
            <a:r>
              <a:rPr lang="en-US" sz="2800" dirty="0">
                <a:latin typeface="IBM Plex Sans" panose="020B0503050203000203" pitchFamily="34" charset="0"/>
                <a:hlinkClick r:id="rId6">
                  <a:extLst>
                    <a:ext uri="{A12FA001-AC4F-418D-AE19-62706E023703}">
                      <ahyp:hlinkClr xmlns:ahyp="http://schemas.microsoft.com/office/drawing/2018/hyperlinkcolor" val="tx"/>
                    </a:ext>
                  </a:extLst>
                </a:hlinkClick>
              </a:rPr>
              <a:t>https://cognitiveclass.ai/</a:t>
            </a:r>
            <a:endParaRPr lang="en-US" sz="2800" dirty="0">
              <a:latin typeface="IBM Plex Sans" panose="020B0503050203000203" pitchFamily="34" charset="0"/>
            </a:endParaRPr>
          </a:p>
        </p:txBody>
      </p:sp>
      <p:sp>
        <p:nvSpPr>
          <p:cNvPr id="7" name="Footer Placeholder 2">
            <a:extLst>
              <a:ext uri="{FF2B5EF4-FFF2-40B4-BE49-F238E27FC236}">
                <a16:creationId xmlns:a16="http://schemas.microsoft.com/office/drawing/2014/main" id="{DD39639C-B913-4B65-8C1B-2D5EF76C8776}"/>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1468145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F191-A27C-499E-8358-9F111D06B37E}"/>
              </a:ext>
            </a:extLst>
          </p:cNvPr>
          <p:cNvSpPr>
            <a:spLocks noGrp="1"/>
          </p:cNvSpPr>
          <p:nvPr>
            <p:ph type="title"/>
          </p:nvPr>
        </p:nvSpPr>
        <p:spPr/>
        <p:txBody>
          <a:bodyPr/>
          <a:lstStyle/>
          <a:p>
            <a:r>
              <a:rPr lang="en-US" dirty="0"/>
              <a:t>Survey</a:t>
            </a:r>
          </a:p>
        </p:txBody>
      </p:sp>
      <p:sp>
        <p:nvSpPr>
          <p:cNvPr id="3" name="Content Placeholder 2">
            <a:extLst>
              <a:ext uri="{FF2B5EF4-FFF2-40B4-BE49-F238E27FC236}">
                <a16:creationId xmlns:a16="http://schemas.microsoft.com/office/drawing/2014/main" id="{96A4037A-D852-4486-951C-3A079949B1C5}"/>
              </a:ext>
            </a:extLst>
          </p:cNvPr>
          <p:cNvSpPr>
            <a:spLocks noGrp="1"/>
          </p:cNvSpPr>
          <p:nvPr>
            <p:ph idx="1"/>
          </p:nvPr>
        </p:nvSpPr>
        <p:spPr>
          <a:xfrm>
            <a:off x="838200" y="1625597"/>
            <a:ext cx="10515600" cy="4351338"/>
          </a:xfrm>
        </p:spPr>
        <p:txBody>
          <a:bodyPr>
            <a:normAutofit/>
          </a:bodyPr>
          <a:lstStyle/>
          <a:p>
            <a:pPr marL="0" indent="0">
              <a:buNone/>
            </a:pPr>
            <a:r>
              <a:rPr lang="en-US" u="sng" dirty="0">
                <a:hlinkClick r:id="rId3"/>
              </a:rPr>
              <a:t>https://www.surveymonkey.com/r/H7SZXWH</a:t>
            </a:r>
            <a:r>
              <a:rPr lang="en-US" sz="3600" dirty="0"/>
              <a:t> </a:t>
            </a:r>
          </a:p>
        </p:txBody>
      </p:sp>
      <p:pic>
        <p:nvPicPr>
          <p:cNvPr id="6" name="Graphic 5">
            <a:extLst>
              <a:ext uri="{FF2B5EF4-FFF2-40B4-BE49-F238E27FC236}">
                <a16:creationId xmlns:a16="http://schemas.microsoft.com/office/drawing/2014/main" id="{5DA1B729-DB1D-4D7A-B9D7-7BB49B92C1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2650" y="2557463"/>
            <a:ext cx="5999208" cy="4300537"/>
          </a:xfrm>
          <a:prstGeom prst="rect">
            <a:avLst/>
          </a:prstGeom>
        </p:spPr>
      </p:pic>
      <p:sp>
        <p:nvSpPr>
          <p:cNvPr id="7" name="Footer Placeholder 2">
            <a:extLst>
              <a:ext uri="{FF2B5EF4-FFF2-40B4-BE49-F238E27FC236}">
                <a16:creationId xmlns:a16="http://schemas.microsoft.com/office/drawing/2014/main" id="{A1D5875D-1E09-4A18-920E-C07DD1C45BB2}"/>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74385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5FE-C227-7B4B-9B33-92F98A478E94}"/>
              </a:ext>
            </a:extLst>
          </p:cNvPr>
          <p:cNvSpPr>
            <a:spLocks noGrp="1"/>
          </p:cNvSpPr>
          <p:nvPr>
            <p:ph type="title"/>
          </p:nvPr>
        </p:nvSpPr>
        <p:spPr/>
        <p:txBody>
          <a:bodyPr/>
          <a:lstStyle/>
          <a:p>
            <a:r>
              <a:rPr lang="en-US" dirty="0">
                <a:latin typeface="IBM Plex Sans" panose="020B0503050203000203" pitchFamily="34" charset="0"/>
              </a:rPr>
              <a:t>Thank you.</a:t>
            </a:r>
          </a:p>
        </p:txBody>
      </p:sp>
      <p:sp>
        <p:nvSpPr>
          <p:cNvPr id="5" name="Text Placeholder 4">
            <a:extLst>
              <a:ext uri="{FF2B5EF4-FFF2-40B4-BE49-F238E27FC236}">
                <a16:creationId xmlns:a16="http://schemas.microsoft.com/office/drawing/2014/main" id="{465FC291-99B6-DD48-8BC2-EAC42D1CEA3D}"/>
              </a:ext>
            </a:extLst>
          </p:cNvPr>
          <p:cNvSpPr>
            <a:spLocks noGrp="1"/>
          </p:cNvSpPr>
          <p:nvPr>
            <p:ph type="body" sz="quarter" idx="13"/>
          </p:nvPr>
        </p:nvSpPr>
        <p:spPr>
          <a:xfrm>
            <a:off x="292608" y="2062915"/>
            <a:ext cx="5498592" cy="4297245"/>
          </a:xfrm>
        </p:spPr>
        <p:txBody>
          <a:bodyPr vert="horz" lIns="91440" tIns="45720" rIns="91440" bIns="45720" rtlCol="0" anchor="t">
            <a:normAutofit/>
          </a:bodyPr>
          <a:lstStyle/>
          <a:p>
            <a:pPr marL="0" indent="0">
              <a:lnSpc>
                <a:spcPct val="100000"/>
              </a:lnSpc>
              <a:buNone/>
            </a:pPr>
            <a:r>
              <a:rPr lang="en-US" sz="1800" dirty="0">
                <a:latin typeface="IBM Plex Sans" panose="020B0503050203000203" pitchFamily="34" charset="0"/>
              </a:rPr>
              <a:t>Masa Abushamleh</a:t>
            </a:r>
          </a:p>
          <a:p>
            <a:pPr marL="0" indent="0">
              <a:lnSpc>
                <a:spcPct val="100000"/>
              </a:lnSpc>
              <a:buNone/>
            </a:pPr>
            <a:r>
              <a:rPr lang="en-US" sz="1800" dirty="0">
                <a:latin typeface="IBM Plex Sans" panose="020B0503050203000203" pitchFamily="34" charset="0"/>
              </a:rPr>
              <a:t>Developer Advocate</a:t>
            </a:r>
          </a:p>
          <a:p>
            <a:pPr marL="0" indent="0">
              <a:lnSpc>
                <a:spcPct val="100000"/>
              </a:lnSpc>
              <a:buNone/>
            </a:pPr>
            <a:r>
              <a:rPr lang="en-US" sz="1800" dirty="0">
                <a:latin typeface="IBM Plex Sans" panose="020B0503050203000203" pitchFamily="34" charset="0"/>
              </a:rPr>
              <a:t>—</a:t>
            </a:r>
          </a:p>
          <a:p>
            <a:pPr marL="0" indent="0">
              <a:lnSpc>
                <a:spcPct val="100000"/>
              </a:lnSpc>
              <a:buNone/>
            </a:pPr>
            <a:r>
              <a:rPr lang="en-US" sz="1800" dirty="0">
                <a:latin typeface="IBM Plex Sans" panose="020B0503050203000203" pitchFamily="34" charset="0"/>
              </a:rPr>
              <a:t>Masa.Abushamleh@ibm.com</a:t>
            </a:r>
            <a:endParaRPr lang="en-US" sz="1800" dirty="0">
              <a:latin typeface="IBM Plex Sans" panose="020B0503050203000203" pitchFamily="34" charset="0"/>
              <a:cs typeface="Calibri"/>
            </a:endParaRPr>
          </a:p>
          <a:p>
            <a:pPr marL="0" indent="0">
              <a:lnSpc>
                <a:spcPct val="100000"/>
              </a:lnSpc>
              <a:buNone/>
            </a:pPr>
            <a:r>
              <a:rPr lang="en-US" sz="1800" dirty="0">
                <a:latin typeface="IBM Plex Sans" panose="020B0503050203000203" pitchFamily="34" charset="0"/>
              </a:rPr>
              <a:t>ibm.com</a:t>
            </a:r>
          </a:p>
          <a:p>
            <a:pPr marL="0" indent="0">
              <a:lnSpc>
                <a:spcPct val="100000"/>
              </a:lnSpc>
              <a:buNone/>
            </a:pPr>
            <a:endParaRPr lang="en-US" sz="1800" dirty="0">
              <a:latin typeface="IBM Plex Sans" panose="020B0503050203000203" pitchFamily="34" charset="0"/>
            </a:endParaRPr>
          </a:p>
          <a:p>
            <a:pPr marL="0" indent="0">
              <a:lnSpc>
                <a:spcPct val="100000"/>
              </a:lnSpc>
              <a:buNone/>
            </a:pPr>
            <a:endParaRPr lang="en-US" sz="1800" dirty="0">
              <a:latin typeface="IBM Plex Sans" panose="020B0503050203000203" pitchFamily="34" charset="0"/>
            </a:endParaRPr>
          </a:p>
          <a:p>
            <a:pPr marL="0" indent="0">
              <a:lnSpc>
                <a:spcPct val="100000"/>
              </a:lnSpc>
              <a:buNone/>
            </a:pPr>
            <a:r>
              <a:rPr lang="en-US" sz="1800" dirty="0" err="1">
                <a:latin typeface="IBM Plex Sans" panose="020B0503050203000203" pitchFamily="34" charset="0"/>
              </a:rPr>
              <a:t>Luneglo</a:t>
            </a:r>
            <a:r>
              <a:rPr lang="en-US" sz="1800" dirty="0">
                <a:latin typeface="IBM Plex Sans" panose="020B0503050203000203" pitchFamily="34" charset="0"/>
              </a:rPr>
              <a:t> </a:t>
            </a:r>
            <a:r>
              <a:rPr lang="en-US" sz="1800" dirty="0" err="1">
                <a:latin typeface="IBM Plex Sans" panose="020B0503050203000203" pitchFamily="34" charset="0"/>
              </a:rPr>
              <a:t>Sikobi</a:t>
            </a:r>
            <a:endParaRPr lang="en-US" sz="1800" dirty="0">
              <a:latin typeface="IBM Plex Sans" panose="020B0503050203000203" pitchFamily="34" charset="0"/>
            </a:endParaRPr>
          </a:p>
          <a:p>
            <a:pPr marL="0" indent="0">
              <a:lnSpc>
                <a:spcPct val="100000"/>
              </a:lnSpc>
              <a:buNone/>
            </a:pPr>
            <a:r>
              <a:rPr lang="en-US" sz="1800" dirty="0">
                <a:latin typeface="IBM Plex Sans" panose="020B0503050203000203" pitchFamily="34" charset="0"/>
              </a:rPr>
              <a:t>Developer Advocate</a:t>
            </a:r>
          </a:p>
          <a:p>
            <a:pPr marL="0" indent="0">
              <a:lnSpc>
                <a:spcPct val="100000"/>
              </a:lnSpc>
              <a:buNone/>
            </a:pPr>
            <a:r>
              <a:rPr lang="en-US" sz="1800" dirty="0">
                <a:latin typeface="IBM Plex Sans" panose="020B0503050203000203" pitchFamily="34" charset="0"/>
              </a:rPr>
              <a:t>—</a:t>
            </a:r>
          </a:p>
          <a:p>
            <a:pPr marL="0" indent="0">
              <a:lnSpc>
                <a:spcPct val="100000"/>
              </a:lnSpc>
              <a:buNone/>
            </a:pPr>
            <a:r>
              <a:rPr lang="en-US" sz="1800" dirty="0">
                <a:latin typeface="IBM Plex Sans" panose="020B0503050203000203" pitchFamily="34" charset="0"/>
              </a:rPr>
              <a:t>Lungelo.Sikobi@ibm.com</a:t>
            </a:r>
          </a:p>
          <a:p>
            <a:pPr marL="0" indent="0">
              <a:lnSpc>
                <a:spcPct val="100000"/>
              </a:lnSpc>
              <a:buNone/>
            </a:pPr>
            <a:r>
              <a:rPr lang="en-US" sz="1800" dirty="0">
                <a:latin typeface="IBM Plex Sans" panose="020B0503050203000203" pitchFamily="34" charset="0"/>
              </a:rPr>
              <a:t>ibm.com</a:t>
            </a:r>
          </a:p>
          <a:p>
            <a:pPr marL="0" indent="0">
              <a:lnSpc>
                <a:spcPct val="100000"/>
              </a:lnSpc>
              <a:buNone/>
            </a:pPr>
            <a:endParaRPr lang="en-US" sz="1800" dirty="0">
              <a:latin typeface="IBM Plex Sans" panose="020B0503050203000203" pitchFamily="34" charset="0"/>
            </a:endParaRPr>
          </a:p>
        </p:txBody>
      </p:sp>
      <p:sp>
        <p:nvSpPr>
          <p:cNvPr id="3" name="Rectangle 2">
            <a:extLst>
              <a:ext uri="{FF2B5EF4-FFF2-40B4-BE49-F238E27FC236}">
                <a16:creationId xmlns:a16="http://schemas.microsoft.com/office/drawing/2014/main" id="{B28D2955-2274-4BF3-A1DA-635D44360F1E}"/>
              </a:ext>
            </a:extLst>
          </p:cNvPr>
          <p:cNvSpPr/>
          <p:nvPr/>
        </p:nvSpPr>
        <p:spPr>
          <a:xfrm>
            <a:off x="5803392" y="0"/>
            <a:ext cx="6388608" cy="6858000"/>
          </a:xfrm>
          <a:prstGeom prst="rect">
            <a:avLst/>
          </a:prstGeom>
          <a:solidFill>
            <a:srgbClr val="1267FB"/>
          </a:solidFill>
          <a:ln>
            <a:solidFill>
              <a:srgbClr val="126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ow IBM Built Their Own Startup Culture | Uncubed">
            <a:extLst>
              <a:ext uri="{FF2B5EF4-FFF2-40B4-BE49-F238E27FC236}">
                <a16:creationId xmlns:a16="http://schemas.microsoft.com/office/drawing/2014/main" id="{40AD339D-4325-4659-B6B8-A63EC83C9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495" y="6165629"/>
            <a:ext cx="1004964" cy="50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61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DEE2C-2ED8-4931-BB81-F95E33AC2B71}"/>
              </a:ext>
            </a:extLst>
          </p:cNvPr>
          <p:cNvSpPr/>
          <p:nvPr/>
        </p:nvSpPr>
        <p:spPr>
          <a:xfrm>
            <a:off x="0" y="0"/>
            <a:ext cx="6412992" cy="6858000"/>
          </a:xfrm>
          <a:prstGeom prst="rect">
            <a:avLst/>
          </a:prstGeom>
          <a:solidFill>
            <a:srgbClr val="1267FB"/>
          </a:solidFill>
          <a:ln>
            <a:solidFill>
              <a:srgbClr val="126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a:xfrm>
            <a:off x="286557" y="310618"/>
            <a:ext cx="5522976" cy="1066800"/>
          </a:xfrm>
          <a:solidFill>
            <a:srgbClr val="1267FB"/>
          </a:solidFill>
        </p:spPr>
        <p:txBody>
          <a:bodyPr/>
          <a:lstStyle>
            <a:defPPr>
              <a:defRPr lang="en-US"/>
            </a:defPPr>
            <a:lvl1pPr marL="0" algn="l" defTabSz="685915" rtl="0" eaLnBrk="1" latinLnBrk="0" hangingPunct="1">
              <a:defRPr sz="1350" kern="1200">
                <a:solidFill>
                  <a:schemeClr val="tx1"/>
                </a:solidFill>
                <a:latin typeface="+mn-lt"/>
                <a:ea typeface="+mn-ea"/>
                <a:cs typeface="+mn-cs"/>
              </a:defRPr>
            </a:lvl1pPr>
            <a:lvl2pPr marL="342957" algn="l" defTabSz="685915" rtl="0" eaLnBrk="1" latinLnBrk="0" hangingPunct="1">
              <a:defRPr sz="1350" kern="1200">
                <a:solidFill>
                  <a:schemeClr val="tx1"/>
                </a:solidFill>
                <a:latin typeface="+mn-lt"/>
                <a:ea typeface="+mn-ea"/>
                <a:cs typeface="+mn-cs"/>
              </a:defRPr>
            </a:lvl2pPr>
            <a:lvl3pPr marL="685915" algn="l" defTabSz="685915" rtl="0" eaLnBrk="1" latinLnBrk="0" hangingPunct="1">
              <a:defRPr sz="1350" kern="1200">
                <a:solidFill>
                  <a:schemeClr val="tx1"/>
                </a:solidFill>
                <a:latin typeface="+mn-lt"/>
                <a:ea typeface="+mn-ea"/>
                <a:cs typeface="+mn-cs"/>
              </a:defRPr>
            </a:lvl3pPr>
            <a:lvl4pPr marL="1028871" algn="l" defTabSz="685915" rtl="0" eaLnBrk="1" latinLnBrk="0" hangingPunct="1">
              <a:defRPr sz="1350" kern="1200">
                <a:solidFill>
                  <a:schemeClr val="tx1"/>
                </a:solidFill>
                <a:latin typeface="+mn-lt"/>
                <a:ea typeface="+mn-ea"/>
                <a:cs typeface="+mn-cs"/>
              </a:defRPr>
            </a:lvl4pPr>
            <a:lvl5pPr marL="1371829" algn="l" defTabSz="685915" rtl="0" eaLnBrk="1" latinLnBrk="0" hangingPunct="1">
              <a:defRPr sz="1350" kern="1200">
                <a:solidFill>
                  <a:schemeClr val="tx1"/>
                </a:solidFill>
                <a:latin typeface="+mn-lt"/>
                <a:ea typeface="+mn-ea"/>
                <a:cs typeface="+mn-cs"/>
              </a:defRPr>
            </a:lvl5pPr>
            <a:lvl6pPr marL="1714785" algn="l" defTabSz="685915" rtl="0" eaLnBrk="1" latinLnBrk="0" hangingPunct="1">
              <a:defRPr sz="1350" kern="1200">
                <a:solidFill>
                  <a:schemeClr val="tx1"/>
                </a:solidFill>
                <a:latin typeface="+mn-lt"/>
                <a:ea typeface="+mn-ea"/>
                <a:cs typeface="+mn-cs"/>
              </a:defRPr>
            </a:lvl6pPr>
            <a:lvl7pPr marL="2057743" algn="l" defTabSz="685915" rtl="0" eaLnBrk="1" latinLnBrk="0" hangingPunct="1">
              <a:defRPr sz="1350" kern="1200">
                <a:solidFill>
                  <a:schemeClr val="tx1"/>
                </a:solidFill>
                <a:latin typeface="+mn-lt"/>
                <a:ea typeface="+mn-ea"/>
                <a:cs typeface="+mn-cs"/>
              </a:defRPr>
            </a:lvl7pPr>
            <a:lvl8pPr marL="2400700" algn="l" defTabSz="685915" rtl="0" eaLnBrk="1" latinLnBrk="0" hangingPunct="1">
              <a:defRPr sz="1350" kern="1200">
                <a:solidFill>
                  <a:schemeClr val="tx1"/>
                </a:solidFill>
                <a:latin typeface="+mn-lt"/>
                <a:ea typeface="+mn-ea"/>
                <a:cs typeface="+mn-cs"/>
              </a:defRPr>
            </a:lvl8pPr>
            <a:lvl9pPr marL="2743657" algn="l" defTabSz="685915" rtl="0" eaLnBrk="1" latinLnBrk="0" hangingPunct="1">
              <a:defRPr sz="1350" kern="1200">
                <a:solidFill>
                  <a:schemeClr val="tx1"/>
                </a:solidFill>
                <a:latin typeface="+mn-lt"/>
                <a:ea typeface="+mn-ea"/>
                <a:cs typeface="+mn-cs"/>
              </a:defRPr>
            </a:lvl9pPr>
          </a:lstStyle>
          <a:p>
            <a:r>
              <a:rPr lang="en-US" sz="3200" b="1" dirty="0">
                <a:solidFill>
                  <a:schemeClr val="bg1"/>
                </a:solidFill>
                <a:latin typeface="IBM Plex Sans" panose="020B0503050203000203" pitchFamily="34" charset="0"/>
              </a:rPr>
              <a:t>Contents</a:t>
            </a:r>
          </a:p>
        </p:txBody>
      </p:sp>
      <p:sp>
        <p:nvSpPr>
          <p:cNvPr id="6" name="Text Placeholder 1"/>
          <p:cNvSpPr>
            <a:spLocks noGrp="1"/>
          </p:cNvSpPr>
          <p:nvPr>
            <p:ph type="body" sz="quarter" idx="12"/>
          </p:nvPr>
        </p:nvSpPr>
        <p:spPr>
          <a:xfrm>
            <a:off x="286557" y="1231619"/>
            <a:ext cx="5841937" cy="4945344"/>
          </a:xfrm>
          <a:ln>
            <a:solidFill>
              <a:srgbClr val="1267FB"/>
            </a:solidFill>
          </a:ln>
        </p:spPr>
        <p:txBody>
          <a:bodyPr>
            <a:normAutofit/>
          </a:bodyPr>
          <a:lstStyle>
            <a:defPPr>
              <a:defRPr lang="en-US"/>
            </a:defPPr>
            <a:lvl1pPr marL="0" algn="l" defTabSz="685915" rtl="0" eaLnBrk="1" latinLnBrk="0" hangingPunct="1">
              <a:defRPr sz="1350" kern="1200">
                <a:solidFill>
                  <a:schemeClr val="tx1"/>
                </a:solidFill>
                <a:latin typeface="+mn-lt"/>
                <a:ea typeface="+mn-ea"/>
                <a:cs typeface="+mn-cs"/>
              </a:defRPr>
            </a:lvl1pPr>
            <a:lvl2pPr marL="342957" algn="l" defTabSz="685915" rtl="0" eaLnBrk="1" latinLnBrk="0" hangingPunct="1">
              <a:defRPr sz="1350" kern="1200">
                <a:solidFill>
                  <a:schemeClr val="tx1"/>
                </a:solidFill>
                <a:latin typeface="+mn-lt"/>
                <a:ea typeface="+mn-ea"/>
                <a:cs typeface="+mn-cs"/>
              </a:defRPr>
            </a:lvl2pPr>
            <a:lvl3pPr marL="685915" algn="l" defTabSz="685915" rtl="0" eaLnBrk="1" latinLnBrk="0" hangingPunct="1">
              <a:defRPr sz="1350" kern="1200">
                <a:solidFill>
                  <a:schemeClr val="tx1"/>
                </a:solidFill>
                <a:latin typeface="+mn-lt"/>
                <a:ea typeface="+mn-ea"/>
                <a:cs typeface="+mn-cs"/>
              </a:defRPr>
            </a:lvl3pPr>
            <a:lvl4pPr marL="1028871" algn="l" defTabSz="685915" rtl="0" eaLnBrk="1" latinLnBrk="0" hangingPunct="1">
              <a:defRPr sz="1350" kern="1200">
                <a:solidFill>
                  <a:schemeClr val="tx1"/>
                </a:solidFill>
                <a:latin typeface="+mn-lt"/>
                <a:ea typeface="+mn-ea"/>
                <a:cs typeface="+mn-cs"/>
              </a:defRPr>
            </a:lvl4pPr>
            <a:lvl5pPr marL="1371829" algn="l" defTabSz="685915" rtl="0" eaLnBrk="1" latinLnBrk="0" hangingPunct="1">
              <a:defRPr sz="1350" kern="1200">
                <a:solidFill>
                  <a:schemeClr val="tx1"/>
                </a:solidFill>
                <a:latin typeface="+mn-lt"/>
                <a:ea typeface="+mn-ea"/>
                <a:cs typeface="+mn-cs"/>
              </a:defRPr>
            </a:lvl5pPr>
            <a:lvl6pPr marL="1714785" algn="l" defTabSz="685915" rtl="0" eaLnBrk="1" latinLnBrk="0" hangingPunct="1">
              <a:defRPr sz="1350" kern="1200">
                <a:solidFill>
                  <a:schemeClr val="tx1"/>
                </a:solidFill>
                <a:latin typeface="+mn-lt"/>
                <a:ea typeface="+mn-ea"/>
                <a:cs typeface="+mn-cs"/>
              </a:defRPr>
            </a:lvl6pPr>
            <a:lvl7pPr marL="2057743" algn="l" defTabSz="685915" rtl="0" eaLnBrk="1" latinLnBrk="0" hangingPunct="1">
              <a:defRPr sz="1350" kern="1200">
                <a:solidFill>
                  <a:schemeClr val="tx1"/>
                </a:solidFill>
                <a:latin typeface="+mn-lt"/>
                <a:ea typeface="+mn-ea"/>
                <a:cs typeface="+mn-cs"/>
              </a:defRPr>
            </a:lvl7pPr>
            <a:lvl8pPr marL="2400700" algn="l" defTabSz="685915" rtl="0" eaLnBrk="1" latinLnBrk="0" hangingPunct="1">
              <a:defRPr sz="1350" kern="1200">
                <a:solidFill>
                  <a:schemeClr val="tx1"/>
                </a:solidFill>
                <a:latin typeface="+mn-lt"/>
                <a:ea typeface="+mn-ea"/>
                <a:cs typeface="+mn-cs"/>
              </a:defRPr>
            </a:lvl8pPr>
            <a:lvl9pPr marL="2743657" algn="l" defTabSz="685915" rtl="0" eaLnBrk="1" latinLnBrk="0" hangingPunct="1">
              <a:defRPr sz="1350" kern="1200">
                <a:solidFill>
                  <a:schemeClr val="tx1"/>
                </a:solidFill>
                <a:latin typeface="+mn-lt"/>
                <a:ea typeface="+mn-ea"/>
                <a:cs typeface="+mn-cs"/>
              </a:defRPr>
            </a:lvl9pPr>
          </a:lstStyle>
          <a:p>
            <a:pPr defTabSz="608983">
              <a:lnSpc>
                <a:spcPct val="150000"/>
              </a:lnSpc>
              <a:tabLst>
                <a:tab pos="5248247" algn="dec"/>
              </a:tabLst>
            </a:pPr>
            <a:r>
              <a:rPr lang="en-US" sz="1800" b="1" kern="1200" dirty="0">
                <a:solidFill>
                  <a:schemeClr val="bg1"/>
                </a:solidFill>
                <a:ea typeface="Arial" charset="0"/>
                <a:cs typeface="Courier New" panose="02070309020205020404" pitchFamily="49" charset="0"/>
              </a:rPr>
              <a:t>Introducing Red hat </a:t>
            </a:r>
            <a:r>
              <a:rPr lang="en-US" sz="1800" b="1" dirty="0">
                <a:solidFill>
                  <a:schemeClr val="bg1"/>
                </a:solidFill>
                <a:ea typeface="Arial" charset="0"/>
                <a:cs typeface="Courier New" panose="02070309020205020404" pitchFamily="49" charset="0"/>
              </a:rPr>
              <a:t>OpenShift</a:t>
            </a:r>
          </a:p>
          <a:p>
            <a:pPr defTabSz="608983">
              <a:lnSpc>
                <a:spcPct val="170000"/>
              </a:lnSpc>
              <a:tabLst>
                <a:tab pos="5248247" algn="dec"/>
              </a:tabLst>
            </a:pPr>
            <a:r>
              <a:rPr lang="en-US" sz="1800" b="1" dirty="0">
                <a:solidFill>
                  <a:schemeClr val="bg1"/>
                </a:solidFill>
                <a:ea typeface="Arial" charset="0"/>
                <a:cs typeface="Courier New" panose="02070309020205020404" pitchFamily="49" charset="0"/>
              </a:rPr>
              <a:t>Operators</a:t>
            </a:r>
          </a:p>
          <a:p>
            <a:pPr defTabSz="608983">
              <a:lnSpc>
                <a:spcPct val="170000"/>
              </a:lnSpc>
              <a:tabLst>
                <a:tab pos="5248247" algn="dec"/>
              </a:tabLst>
            </a:pPr>
            <a:r>
              <a:rPr lang="en-US" sz="1800" b="1" dirty="0">
                <a:solidFill>
                  <a:schemeClr val="bg1"/>
                </a:solidFill>
                <a:ea typeface="Arial" charset="0"/>
                <a:cs typeface="Courier New" panose="02070309020205020404" pitchFamily="49" charset="0"/>
              </a:rPr>
              <a:t>Operator Framework</a:t>
            </a:r>
          </a:p>
          <a:p>
            <a:pPr defTabSz="608983">
              <a:lnSpc>
                <a:spcPct val="170000"/>
              </a:lnSpc>
              <a:tabLst>
                <a:tab pos="5248247" algn="dec"/>
              </a:tabLst>
            </a:pPr>
            <a:r>
              <a:rPr lang="en-US" sz="1800" b="1" dirty="0" err="1">
                <a:solidFill>
                  <a:schemeClr val="bg1"/>
                </a:solidFill>
                <a:ea typeface="Arial" charset="0"/>
                <a:cs typeface="Courier New" panose="02070309020205020404" pitchFamily="49" charset="0"/>
              </a:rPr>
              <a:t>OperatorHub</a:t>
            </a:r>
            <a:endParaRPr lang="en-US" sz="1800" b="1" dirty="0">
              <a:solidFill>
                <a:schemeClr val="bg1"/>
              </a:solidFill>
              <a:ea typeface="Arial" charset="0"/>
              <a:cs typeface="Courier New" panose="02070309020205020404" pitchFamily="49" charset="0"/>
            </a:endParaRPr>
          </a:p>
          <a:p>
            <a:pPr defTabSz="608983">
              <a:lnSpc>
                <a:spcPct val="170000"/>
              </a:lnSpc>
              <a:tabLst>
                <a:tab pos="5248247" algn="dec"/>
              </a:tabLst>
            </a:pPr>
            <a:r>
              <a:rPr lang="en-US" sz="1800" b="1" dirty="0">
                <a:solidFill>
                  <a:schemeClr val="bg1"/>
                </a:solidFill>
                <a:ea typeface="Arial" charset="0"/>
                <a:cs typeface="Courier New" panose="02070309020205020404" pitchFamily="49" charset="0"/>
              </a:rPr>
              <a:t>Code lab</a:t>
            </a:r>
          </a:p>
          <a:p>
            <a:pPr defTabSz="608983">
              <a:lnSpc>
                <a:spcPct val="170000"/>
              </a:lnSpc>
              <a:tabLst>
                <a:tab pos="5248247" algn="dec"/>
              </a:tabLst>
            </a:pPr>
            <a:r>
              <a:rPr lang="en-US" sz="1800" b="1" kern="1200" dirty="0">
                <a:solidFill>
                  <a:schemeClr val="bg1"/>
                </a:solidFill>
                <a:latin typeface="IBM Plex Sans" panose="020B0503050203000203" pitchFamily="34" charset="0"/>
                <a:ea typeface="Arial" charset="0"/>
                <a:cs typeface="Arial" charset="0"/>
              </a:rPr>
              <a:t>Useful Resources</a:t>
            </a:r>
          </a:p>
        </p:txBody>
      </p:sp>
      <p:pic>
        <p:nvPicPr>
          <p:cNvPr id="9" name="IBM 8-bar logo" descr="IBM 8-bar logo, black">
            <a:extLst>
              <a:ext uri="{FF2B5EF4-FFF2-40B4-BE49-F238E27FC236}">
                <a16:creationId xmlns:a16="http://schemas.microsoft.com/office/drawing/2014/main" id="{AE3B9547-B37D-402F-A97E-7AA9EEFA45DB}"/>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1006712" y="6176963"/>
            <a:ext cx="888195" cy="354379"/>
          </a:xfrm>
          <a:prstGeom prst="rect">
            <a:avLst/>
          </a:prstGeom>
        </p:spPr>
      </p:pic>
      <p:sp>
        <p:nvSpPr>
          <p:cNvPr id="8" name="Footer Placeholder 2">
            <a:extLst>
              <a:ext uri="{FF2B5EF4-FFF2-40B4-BE49-F238E27FC236}">
                <a16:creationId xmlns:a16="http://schemas.microsoft.com/office/drawing/2014/main" id="{427505B6-80BC-4FB8-A34D-6849EC6BCF7D}"/>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45166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EF0494-AB49-4446-8066-61F21AB2D423}"/>
              </a:ext>
            </a:extLst>
          </p:cNvPr>
          <p:cNvSpPr>
            <a:spLocks noGrp="1"/>
          </p:cNvSpPr>
          <p:nvPr>
            <p:ph idx="1"/>
          </p:nvPr>
        </p:nvSpPr>
        <p:spPr>
          <a:xfrm>
            <a:off x="838200" y="1253331"/>
            <a:ext cx="10515600" cy="4351338"/>
          </a:xfrm>
        </p:spPr>
        <p:txBody>
          <a:bodyPr>
            <a:normAutofit lnSpcReduction="10000"/>
          </a:bodyPr>
          <a:lstStyle/>
          <a:p>
            <a:pPr>
              <a:buFont typeface="Wingdings" panose="05000000000000000000" pitchFamily="2" charset="2"/>
              <a:buChar char="§"/>
            </a:pPr>
            <a:r>
              <a:rPr lang="en-US" sz="3200" i="1" dirty="0">
                <a:latin typeface="IBM Plex Sans" panose="020B0503050203000203" pitchFamily="34" charset="0"/>
              </a:rPr>
              <a:t>Create your IBM Cloud account at: </a:t>
            </a:r>
            <a:r>
              <a:rPr lang="en-US" sz="3200" i="1" dirty="0">
                <a:latin typeface="IBM Plex Sans" panose="020B0503050203000203" pitchFamily="34" charset="0"/>
                <a:hlinkClick r:id="rId3"/>
              </a:rPr>
              <a:t>https://ibm.biz/BdqN6D</a:t>
            </a:r>
            <a:endParaRPr lang="en-US" sz="3200" i="1" dirty="0">
              <a:latin typeface="IBM Plex Sans" panose="020B0503050203000203" pitchFamily="34" charset="0"/>
            </a:endParaRPr>
          </a:p>
          <a:p>
            <a:pPr>
              <a:buFont typeface="Wingdings" panose="05000000000000000000" pitchFamily="2" charset="2"/>
              <a:buChar char="§"/>
            </a:pPr>
            <a:endParaRPr lang="en-US" sz="3200" i="1" dirty="0">
              <a:latin typeface="IBM Plex Sans" panose="020B0503050203000203" pitchFamily="34" charset="0"/>
              <a:ea typeface="Arial" charset="0"/>
              <a:cs typeface="Arial" charset="0"/>
            </a:endParaRPr>
          </a:p>
          <a:p>
            <a:pPr>
              <a:buFont typeface="Wingdings" panose="05000000000000000000" pitchFamily="2" charset="2"/>
              <a:buChar char="§"/>
            </a:pPr>
            <a:r>
              <a:rPr lang="en-US" sz="3200" i="1" dirty="0">
                <a:latin typeface="IBM Plex Sans" panose="020B0503050203000203" pitchFamily="34" charset="0"/>
              </a:rPr>
              <a:t>Workshop resources: </a:t>
            </a:r>
            <a:r>
              <a:rPr lang="en-US" sz="3200" i="1" dirty="0">
                <a:latin typeface="IBM Plex Sans" panose="020B0503050203000203" pitchFamily="34" charset="0"/>
                <a:hlinkClick r:id="rId4"/>
              </a:rPr>
              <a:t>https://github.com/nerdingitout/oc-serverless</a:t>
            </a:r>
            <a:endParaRPr lang="en-US" sz="3200" i="1" dirty="0">
              <a:latin typeface="IBM Plex Sans" panose="020B0503050203000203" pitchFamily="34" charset="0"/>
            </a:endParaRPr>
          </a:p>
          <a:p>
            <a:pPr>
              <a:buFont typeface="Wingdings" panose="05000000000000000000" pitchFamily="2" charset="2"/>
              <a:buChar char="§"/>
            </a:pPr>
            <a:endParaRPr lang="en-US" sz="3200" i="1" dirty="0">
              <a:latin typeface="IBM Plex Sans" panose="020B0503050203000203" pitchFamily="34" charset="0"/>
            </a:endParaRPr>
          </a:p>
          <a:p>
            <a:pPr>
              <a:buFont typeface="Wingdings" panose="05000000000000000000" pitchFamily="2" charset="2"/>
              <a:buChar char="§"/>
            </a:pPr>
            <a:r>
              <a:rPr lang="en-US" sz="3200" i="1" dirty="0">
                <a:latin typeface="IBM Plex Sans" panose="020B0503050203000203" pitchFamily="34" charset="0"/>
              </a:rPr>
              <a:t>OpenShift Cluster</a:t>
            </a:r>
          </a:p>
          <a:p>
            <a:pPr marL="0" indent="0">
              <a:buNone/>
            </a:pPr>
            <a:r>
              <a:rPr lang="en-US" dirty="0">
                <a:latin typeface="IBM Plex Sans" panose="020B0503050203000203" pitchFamily="34" charset="0"/>
              </a:rPr>
              <a:t>	URL: </a:t>
            </a:r>
            <a:r>
              <a:rPr lang="en-US" dirty="0">
                <a:latin typeface="IBM Plex Sans" panose="020B0503050203000203" pitchFamily="34" charset="0"/>
                <a:hlinkClick r:id="rId5"/>
              </a:rPr>
              <a:t>https://oc-ophub.mybluemix.net/</a:t>
            </a:r>
            <a:endParaRPr lang="en-US" dirty="0">
              <a:latin typeface="IBM Plex Sans" panose="020B0503050203000203" pitchFamily="34" charset="0"/>
            </a:endParaRPr>
          </a:p>
          <a:p>
            <a:pPr marL="0" indent="0">
              <a:buNone/>
            </a:pPr>
            <a:r>
              <a:rPr lang="en-US" dirty="0">
                <a:latin typeface="IBM Plex Sans" panose="020B0503050203000203" pitchFamily="34" charset="0"/>
              </a:rPr>
              <a:t>	Key: </a:t>
            </a:r>
            <a:r>
              <a:rPr lang="en-US" dirty="0" err="1">
                <a:latin typeface="IBM Plex Sans" panose="020B0503050203000203" pitchFamily="34" charset="0"/>
              </a:rPr>
              <a:t>oslab</a:t>
            </a:r>
            <a:endParaRPr lang="en-US" dirty="0">
              <a:latin typeface="IBM Plex Sans" panose="020B0503050203000203" pitchFamily="34" charset="0"/>
            </a:endParaRPr>
          </a:p>
          <a:p>
            <a:pPr>
              <a:buFont typeface="Wingdings" panose="05000000000000000000" pitchFamily="2" charset="2"/>
              <a:buChar char="§"/>
            </a:pPr>
            <a:endParaRPr lang="en-US" dirty="0">
              <a:latin typeface="IBM Plex Sans" panose="020B0503050203000203" pitchFamily="34" charset="0"/>
            </a:endParaRPr>
          </a:p>
        </p:txBody>
      </p:sp>
      <p:pic>
        <p:nvPicPr>
          <p:cNvPr id="6" name="IBM 8-bar logo" descr="IBM 8-bar logo, black">
            <a:extLst>
              <a:ext uri="{FF2B5EF4-FFF2-40B4-BE49-F238E27FC236}">
                <a16:creationId xmlns:a16="http://schemas.microsoft.com/office/drawing/2014/main" id="{D84BA1EF-A908-481C-85F4-45BD7A65536B}"/>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11006712" y="6176963"/>
            <a:ext cx="888195" cy="354379"/>
          </a:xfrm>
          <a:prstGeom prst="rect">
            <a:avLst/>
          </a:prstGeom>
        </p:spPr>
      </p:pic>
      <p:sp>
        <p:nvSpPr>
          <p:cNvPr id="8" name="Footer Placeholder 2">
            <a:extLst>
              <a:ext uri="{FF2B5EF4-FFF2-40B4-BE49-F238E27FC236}">
                <a16:creationId xmlns:a16="http://schemas.microsoft.com/office/drawing/2014/main" id="{850E60FD-4005-4702-A394-28817FB27309}"/>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5494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8232F18D-9466-4F9E-A309-3C7F5EDA6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098042"/>
            <a:ext cx="10905066" cy="4661914"/>
          </a:xfrm>
          <a:prstGeom prst="rect">
            <a:avLst/>
          </a:prstGeom>
        </p:spPr>
      </p:pic>
      <p:sp>
        <p:nvSpPr>
          <p:cNvPr id="4" name="Footer Placeholder 2">
            <a:extLst>
              <a:ext uri="{FF2B5EF4-FFF2-40B4-BE49-F238E27FC236}">
                <a16:creationId xmlns:a16="http://schemas.microsoft.com/office/drawing/2014/main" id="{45425376-7731-47E1-933A-024BFA92FAAF}"/>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3894618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0B10D7C-7C63-4883-9CDC-4927AC1FA7C7}"/>
              </a:ext>
            </a:extLst>
          </p:cNvPr>
          <p:cNvSpPr>
            <a:spLocks noGrp="1"/>
          </p:cNvSpPr>
          <p:nvPr>
            <p:ph type="title"/>
          </p:nvPr>
        </p:nvSpPr>
        <p:spPr/>
        <p:txBody>
          <a:bodyPr/>
          <a:lstStyle/>
          <a:p>
            <a:r>
              <a:rPr lang="en-US">
                <a:solidFill>
                  <a:schemeClr val="bg1"/>
                </a:solidFill>
                <a:latin typeface="IBM Plex Sans" panose="020B0503050203000203" pitchFamily="34" charset="0"/>
              </a:rPr>
              <a:t>What is OpenShift</a:t>
            </a:r>
            <a:endParaRPr lang="en-US" dirty="0">
              <a:solidFill>
                <a:schemeClr val="bg1"/>
              </a:solidFill>
              <a:latin typeface="IBM Plex Sans" panose="020B0503050203000203" pitchFamily="34" charset="0"/>
            </a:endParaRPr>
          </a:p>
        </p:txBody>
      </p:sp>
      <p:sp>
        <p:nvSpPr>
          <p:cNvPr id="9" name="Content Placeholder 8">
            <a:extLst>
              <a:ext uri="{FF2B5EF4-FFF2-40B4-BE49-F238E27FC236}">
                <a16:creationId xmlns:a16="http://schemas.microsoft.com/office/drawing/2014/main" id="{9AE44081-79FE-422B-A0EF-150EEF8B49D6}"/>
              </a:ext>
            </a:extLst>
          </p:cNvPr>
          <p:cNvSpPr>
            <a:spLocks noGrp="1"/>
          </p:cNvSpPr>
          <p:nvPr>
            <p:ph idx="1"/>
          </p:nvPr>
        </p:nvSpPr>
        <p:spPr>
          <a:xfrm>
            <a:off x="838199" y="1825625"/>
            <a:ext cx="10784355" cy="4351338"/>
          </a:xfrm>
        </p:spPr>
        <p:txBody>
          <a:bodyPr vert="horz" lIns="91440" tIns="45720" rIns="91440" bIns="45720" rtlCol="0" anchor="t">
            <a:normAutofit/>
          </a:bodyPr>
          <a:lstStyle/>
          <a:p>
            <a:r>
              <a:rPr lang="en-US" sz="2400" i="1" dirty="0">
                <a:solidFill>
                  <a:schemeClr val="bg1"/>
                </a:solidFill>
                <a:latin typeface="IBM Plex Sans" panose="020B0503050203000203" pitchFamily="34" charset="0"/>
                <a:ea typeface="+mn-lt"/>
                <a:cs typeface="+mn-lt"/>
              </a:rPr>
              <a:t>Red Hat OpenShift is a platform for deploying cloud-native, microservices based applications. It can be hosted locally, or on a public cloud. </a:t>
            </a:r>
          </a:p>
          <a:p>
            <a:r>
              <a:rPr lang="en-US" sz="2400" i="1" dirty="0">
                <a:solidFill>
                  <a:schemeClr val="bg1"/>
                </a:solidFill>
                <a:latin typeface="IBM Plex Sans" panose="020B0503050203000203" pitchFamily="34" charset="0"/>
                <a:ea typeface="+mn-lt"/>
                <a:cs typeface="+mn-lt"/>
              </a:rPr>
              <a:t>Supports Java™, Python, Ruby, Node.js, Perl, PHP, .NET, and more</a:t>
            </a:r>
          </a:p>
          <a:p>
            <a:r>
              <a:rPr lang="en-US" sz="2400" i="1" dirty="0">
                <a:solidFill>
                  <a:schemeClr val="bg1"/>
                </a:solidFill>
                <a:latin typeface="IBM Plex Sans" panose="020B0503050203000203" pitchFamily="34" charset="0"/>
                <a:ea typeface="+mn-lt"/>
                <a:cs typeface="+mn-lt"/>
              </a:rPr>
              <a:t>Built on Kubernetes and deployed on Red Hat Enterprise Linux</a:t>
            </a:r>
            <a:r>
              <a:rPr lang="en-US" sz="2400" i="1" baseline="30000" dirty="0">
                <a:solidFill>
                  <a:schemeClr val="bg1"/>
                </a:solidFill>
                <a:latin typeface="IBM Plex Sans" panose="020B0503050203000203" pitchFamily="34" charset="0"/>
                <a:ea typeface="+mn-lt"/>
                <a:cs typeface="+mn-lt"/>
              </a:rPr>
              <a:t>®</a:t>
            </a:r>
            <a:r>
              <a:rPr lang="en-US" sz="2400" i="1" dirty="0">
                <a:solidFill>
                  <a:schemeClr val="bg1"/>
                </a:solidFill>
                <a:latin typeface="IBM Plex Sans" panose="020B0503050203000203" pitchFamily="34" charset="0"/>
                <a:ea typeface="+mn-lt"/>
                <a:cs typeface="+mn-lt"/>
              </a:rPr>
              <a:t> CoreOS (RHCOS) and Red Hat Enterprise Linux (RHEL)</a:t>
            </a:r>
          </a:p>
          <a:p>
            <a:br>
              <a:rPr lang="en-US" sz="2400" i="1" dirty="0">
                <a:latin typeface="IBM Plex Sans" panose="020B0503050203000203" pitchFamily="34" charset="0"/>
              </a:rPr>
            </a:br>
            <a:endParaRPr lang="en-US" sz="2400" i="1" dirty="0">
              <a:solidFill>
                <a:schemeClr val="bg1"/>
              </a:solidFill>
              <a:latin typeface="IBM Plex Sans" panose="020B0503050203000203" pitchFamily="34" charset="0"/>
              <a:cs typeface="Calibri"/>
            </a:endParaRPr>
          </a:p>
          <a:p>
            <a:endParaRPr lang="en-US" sz="2400" i="1" dirty="0">
              <a:solidFill>
                <a:schemeClr val="bg1"/>
              </a:solidFill>
              <a:latin typeface="IBM Plex Sans" panose="020B0503050203000203" pitchFamily="34" charset="0"/>
              <a:cs typeface="Calibri"/>
            </a:endParaRPr>
          </a:p>
        </p:txBody>
      </p:sp>
      <p:pic>
        <p:nvPicPr>
          <p:cNvPr id="5" name="Picture 2" descr="https://cdn2.hubspot.net/hubfs/4305976/images/openshift-legacy/logos/openshift/Logotype_RH_OpenShift_wLogo_RGB_White.png">
            <a:extLst>
              <a:ext uri="{FF2B5EF4-FFF2-40B4-BE49-F238E27FC236}">
                <a16:creationId xmlns:a16="http://schemas.microsoft.com/office/drawing/2014/main" id="{4EF0FAE8-A310-4650-A94E-AEC1711B38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54553" y="281600"/>
            <a:ext cx="2868002" cy="74630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a:extLst>
              <a:ext uri="{FF2B5EF4-FFF2-40B4-BE49-F238E27FC236}">
                <a16:creationId xmlns:a16="http://schemas.microsoft.com/office/drawing/2014/main" id="{96D4B41C-0CC8-4939-959D-316236F11561}"/>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3006499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C95F9F7-8243-421F-9092-DC540FDD9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5" y="472966"/>
            <a:ext cx="11259295" cy="5675252"/>
          </a:xfrm>
          <a:prstGeom prst="rect">
            <a:avLst/>
          </a:prstGeom>
        </p:spPr>
      </p:pic>
      <p:sp>
        <p:nvSpPr>
          <p:cNvPr id="6" name="Footer Placeholder 2">
            <a:extLst>
              <a:ext uri="{FF2B5EF4-FFF2-40B4-BE49-F238E27FC236}">
                <a16:creationId xmlns:a16="http://schemas.microsoft.com/office/drawing/2014/main" id="{981D2533-467B-412F-82C6-AB304860D26F}"/>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4191790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058" name="Picture 10" descr="Image result for overview of openshift">
            <a:extLst>
              <a:ext uri="{FF2B5EF4-FFF2-40B4-BE49-F238E27FC236}">
                <a16:creationId xmlns:a16="http://schemas.microsoft.com/office/drawing/2014/main" id="{B7D44B29-9F48-4A8A-A79E-AD9C25753D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92" t="18447" r="1643" b="2228"/>
          <a:stretch/>
        </p:blipFill>
        <p:spPr bwMode="auto">
          <a:xfrm>
            <a:off x="3755699" y="-10274"/>
            <a:ext cx="838492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DB5B734-E8E1-483F-AF7E-DB1771693AE1}"/>
              </a:ext>
            </a:extLst>
          </p:cNvPr>
          <p:cNvSpPr>
            <a:spLocks noGrp="1"/>
          </p:cNvSpPr>
          <p:nvPr>
            <p:ph type="title"/>
          </p:nvPr>
        </p:nvSpPr>
        <p:spPr>
          <a:xfrm>
            <a:off x="4505" y="2271344"/>
            <a:ext cx="3802566" cy="2315312"/>
          </a:xfrm>
        </p:spPr>
        <p:txBody>
          <a:bodyPr>
            <a:normAutofit/>
          </a:bodyPr>
          <a:lstStyle/>
          <a:p>
            <a:r>
              <a:rPr lang="en-US" sz="4800" dirty="0"/>
              <a:t>OpenShift Architecture &amp; Components</a:t>
            </a:r>
          </a:p>
        </p:txBody>
      </p:sp>
      <p:pic>
        <p:nvPicPr>
          <p:cNvPr id="2060" name="Picture 12" descr="Image result for openshift architecture and components">
            <a:extLst>
              <a:ext uri="{FF2B5EF4-FFF2-40B4-BE49-F238E27FC236}">
                <a16:creationId xmlns:a16="http://schemas.microsoft.com/office/drawing/2014/main" id="{D42DE431-AF82-4EFC-BB1C-4918E64EBD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913" t="49837" r="7689" b="27503"/>
          <a:stretch/>
        </p:blipFill>
        <p:spPr bwMode="auto">
          <a:xfrm>
            <a:off x="11098530" y="3202013"/>
            <a:ext cx="937260" cy="146626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a:extLst>
              <a:ext uri="{FF2B5EF4-FFF2-40B4-BE49-F238E27FC236}">
                <a16:creationId xmlns:a16="http://schemas.microsoft.com/office/drawing/2014/main" id="{A2849F8D-9216-400F-8286-579825AD0EC4}"/>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62716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60" name="Picture 8" descr="Picture 8"/>
          <p:cNvPicPr>
            <a:picLocks noChangeAspect="1"/>
          </p:cNvPicPr>
          <p:nvPr/>
        </p:nvPicPr>
        <p:blipFill>
          <a:blip r:embed="rId2"/>
          <a:stretch>
            <a:fillRect/>
          </a:stretch>
        </p:blipFill>
        <p:spPr>
          <a:xfrm>
            <a:off x="1810915" y="1248776"/>
            <a:ext cx="1518124" cy="1463961"/>
          </a:xfrm>
          <a:prstGeom prst="rect">
            <a:avLst/>
          </a:prstGeom>
          <a:ln w="12700">
            <a:miter lim="400000"/>
          </a:ln>
        </p:spPr>
      </p:pic>
      <p:pic>
        <p:nvPicPr>
          <p:cNvPr id="6461" name="Picture 9" descr="Picture 9"/>
          <p:cNvPicPr>
            <a:picLocks noChangeAspect="1"/>
          </p:cNvPicPr>
          <p:nvPr/>
        </p:nvPicPr>
        <p:blipFill>
          <a:blip r:embed="rId3"/>
          <a:stretch>
            <a:fillRect/>
          </a:stretch>
        </p:blipFill>
        <p:spPr>
          <a:xfrm>
            <a:off x="8629677" y="1248776"/>
            <a:ext cx="1526000" cy="1526001"/>
          </a:xfrm>
          <a:prstGeom prst="rect">
            <a:avLst/>
          </a:prstGeom>
          <a:ln w="12700">
            <a:miter lim="400000"/>
          </a:ln>
        </p:spPr>
      </p:pic>
      <p:pic>
        <p:nvPicPr>
          <p:cNvPr id="6462" name="Picture 10" descr="Picture 10"/>
          <p:cNvPicPr>
            <a:picLocks noChangeAspect="1"/>
          </p:cNvPicPr>
          <p:nvPr/>
        </p:nvPicPr>
        <p:blipFill>
          <a:blip r:embed="rId4"/>
          <a:stretch>
            <a:fillRect/>
          </a:stretch>
        </p:blipFill>
        <p:spPr>
          <a:xfrm>
            <a:off x="1807246" y="4055981"/>
            <a:ext cx="1519517" cy="1519519"/>
          </a:xfrm>
          <a:prstGeom prst="rect">
            <a:avLst/>
          </a:prstGeom>
          <a:ln w="12700">
            <a:miter lim="400000"/>
          </a:ln>
        </p:spPr>
      </p:pic>
      <p:pic>
        <p:nvPicPr>
          <p:cNvPr id="6463" name="Picture 11" descr="Picture 11"/>
          <p:cNvPicPr>
            <a:picLocks noChangeAspect="1"/>
          </p:cNvPicPr>
          <p:nvPr/>
        </p:nvPicPr>
        <p:blipFill>
          <a:blip r:embed="rId5"/>
          <a:stretch>
            <a:fillRect/>
          </a:stretch>
        </p:blipFill>
        <p:spPr>
          <a:xfrm>
            <a:off x="5218322" y="4051044"/>
            <a:ext cx="1524452" cy="1524453"/>
          </a:xfrm>
          <a:prstGeom prst="rect">
            <a:avLst/>
          </a:prstGeom>
          <a:ln w="12700">
            <a:miter lim="400000"/>
          </a:ln>
        </p:spPr>
      </p:pic>
      <p:pic>
        <p:nvPicPr>
          <p:cNvPr id="6464" name="Picture 12" descr="Picture 12"/>
          <p:cNvPicPr>
            <a:picLocks noChangeAspect="1"/>
          </p:cNvPicPr>
          <p:nvPr/>
        </p:nvPicPr>
        <p:blipFill>
          <a:blip r:embed="rId6"/>
          <a:stretch>
            <a:fillRect/>
          </a:stretch>
        </p:blipFill>
        <p:spPr>
          <a:xfrm>
            <a:off x="8630509" y="3983657"/>
            <a:ext cx="1526616" cy="1526616"/>
          </a:xfrm>
          <a:prstGeom prst="rect">
            <a:avLst/>
          </a:prstGeom>
          <a:ln w="12700">
            <a:miter lim="400000"/>
          </a:ln>
        </p:spPr>
      </p:pic>
      <p:sp>
        <p:nvSpPr>
          <p:cNvPr id="6465" name="TextBox 18"/>
          <p:cNvSpPr txBox="1"/>
          <p:nvPr/>
        </p:nvSpPr>
        <p:spPr>
          <a:xfrm>
            <a:off x="1505976" y="2810496"/>
            <a:ext cx="2122056"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a:spAutoFit/>
          </a:bodyPr>
          <a:lstStyle/>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Simplified cluster </a:t>
            </a:r>
            <a:endParaRPr sz="2000" kern="0">
              <a:solidFill>
                <a:srgbClr val="FFFFFF"/>
              </a:solidFill>
              <a:latin typeface="IBM Plex Sans"/>
              <a:sym typeface="Helvetica Light"/>
            </a:endParaRPr>
          </a:p>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management</a:t>
            </a:r>
          </a:p>
        </p:txBody>
      </p:sp>
      <p:sp>
        <p:nvSpPr>
          <p:cNvPr id="6466" name="TextBox 19"/>
          <p:cNvSpPr txBox="1"/>
          <p:nvPr/>
        </p:nvSpPr>
        <p:spPr>
          <a:xfrm>
            <a:off x="1437050" y="5610664"/>
            <a:ext cx="2259913"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a:spAutoFit/>
          </a:bodyPr>
          <a:lstStyle/>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Extend apps with </a:t>
            </a:r>
            <a:br>
              <a:rPr sz="2000" kern="0">
                <a:solidFill>
                  <a:srgbClr val="FFFFFF"/>
                </a:solidFill>
                <a:latin typeface="IBM Plex Sans"/>
                <a:sym typeface="IBM Plex Sans"/>
              </a:rPr>
            </a:br>
            <a:r>
              <a:rPr sz="2000" kern="0">
                <a:solidFill>
                  <a:srgbClr val="FFFFFF"/>
                </a:solidFill>
                <a:latin typeface="IBM Plex Sans"/>
                <a:sym typeface="IBM Plex Sans"/>
              </a:rPr>
              <a:t>IBM Cloud services</a:t>
            </a:r>
          </a:p>
        </p:txBody>
      </p:sp>
      <p:sp>
        <p:nvSpPr>
          <p:cNvPr id="6467" name="TextBox 20"/>
          <p:cNvSpPr txBox="1"/>
          <p:nvPr/>
        </p:nvSpPr>
        <p:spPr>
          <a:xfrm>
            <a:off x="8836790" y="2810495"/>
            <a:ext cx="1269258"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a:spAutoFit/>
          </a:bodyPr>
          <a:lstStyle/>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Security</a:t>
            </a:r>
            <a:endParaRPr sz="2000" kern="0">
              <a:solidFill>
                <a:srgbClr val="FFFFFF"/>
              </a:solidFill>
              <a:latin typeface="IBM Plex Sans"/>
              <a:sym typeface="Helvetica Light"/>
            </a:endParaRPr>
          </a:p>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&amp; isolation</a:t>
            </a:r>
          </a:p>
        </p:txBody>
      </p:sp>
      <p:sp>
        <p:nvSpPr>
          <p:cNvPr id="6468" name="TextBox 21"/>
          <p:cNvSpPr txBox="1"/>
          <p:nvPr/>
        </p:nvSpPr>
        <p:spPr>
          <a:xfrm>
            <a:off x="5247748" y="2810496"/>
            <a:ext cx="1463221"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a:spAutoFit/>
          </a:bodyPr>
          <a:lstStyle/>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Design your </a:t>
            </a:r>
          </a:p>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own cluster</a:t>
            </a:r>
          </a:p>
        </p:txBody>
      </p:sp>
      <p:sp>
        <p:nvSpPr>
          <p:cNvPr id="6469" name="TextBox 22"/>
          <p:cNvSpPr txBox="1"/>
          <p:nvPr/>
        </p:nvSpPr>
        <p:spPr>
          <a:xfrm>
            <a:off x="4825772" y="5610663"/>
            <a:ext cx="2308004"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a:spAutoFit/>
          </a:bodyPr>
          <a:lstStyle/>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Native open-source</a:t>
            </a:r>
            <a:endParaRPr sz="2000" kern="0">
              <a:solidFill>
                <a:srgbClr val="FFFFFF"/>
              </a:solidFill>
              <a:latin typeface="IBM Plex Sans"/>
              <a:sym typeface="Helvetica Light"/>
            </a:endParaRPr>
          </a:p>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experience</a:t>
            </a:r>
          </a:p>
        </p:txBody>
      </p:sp>
      <p:sp>
        <p:nvSpPr>
          <p:cNvPr id="6470" name="TextBox 23"/>
          <p:cNvSpPr txBox="1"/>
          <p:nvPr/>
        </p:nvSpPr>
        <p:spPr>
          <a:xfrm>
            <a:off x="8394169" y="5545441"/>
            <a:ext cx="1997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a:spAutoFit/>
          </a:bodyPr>
          <a:lstStyle/>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Integrated</a:t>
            </a:r>
            <a:endParaRPr sz="2000" kern="0">
              <a:solidFill>
                <a:srgbClr val="FFFFFF"/>
              </a:solidFill>
              <a:latin typeface="IBM Plex Sans"/>
              <a:sym typeface="Helvetica Light"/>
            </a:endParaRPr>
          </a:p>
          <a:p>
            <a:pPr algn="ctr" hangingPunct="0">
              <a:defRPr sz="4000">
                <a:solidFill>
                  <a:srgbClr val="000000"/>
                </a:solidFill>
                <a:latin typeface="IBM Plex Sans"/>
                <a:ea typeface="IBM Plex Sans"/>
                <a:cs typeface="IBM Plex Sans"/>
                <a:sym typeface="IBM Plex Sans"/>
              </a:defRPr>
            </a:pPr>
            <a:r>
              <a:rPr sz="2000" kern="0">
                <a:solidFill>
                  <a:srgbClr val="FFFFFF"/>
                </a:solidFill>
                <a:latin typeface="IBM Plex Sans"/>
                <a:sym typeface="IBM Plex Sans"/>
              </a:rPr>
              <a:t>operational tools</a:t>
            </a:r>
          </a:p>
        </p:txBody>
      </p:sp>
      <p:pic>
        <p:nvPicPr>
          <p:cNvPr id="6471" name="Picture 11" descr="Picture 11"/>
          <p:cNvPicPr>
            <a:picLocks noChangeAspect="1"/>
          </p:cNvPicPr>
          <p:nvPr/>
        </p:nvPicPr>
        <p:blipFill>
          <a:blip r:embed="rId7"/>
          <a:stretch>
            <a:fillRect/>
          </a:stretch>
        </p:blipFill>
        <p:spPr>
          <a:xfrm>
            <a:off x="5221723" y="1248775"/>
            <a:ext cx="1517651" cy="1517651"/>
          </a:xfrm>
          <a:prstGeom prst="rect">
            <a:avLst/>
          </a:prstGeom>
          <a:ln w="12700">
            <a:miter lim="400000"/>
          </a:ln>
        </p:spPr>
      </p:pic>
      <p:pic>
        <p:nvPicPr>
          <p:cNvPr id="16" name="Picture 15">
            <a:extLst>
              <a:ext uri="{FF2B5EF4-FFF2-40B4-BE49-F238E27FC236}">
                <a16:creationId xmlns:a16="http://schemas.microsoft.com/office/drawing/2014/main" id="{08CCCD7B-855C-274C-A91B-1D573C0C9C50}"/>
              </a:ext>
            </a:extLst>
          </p:cNvPr>
          <p:cNvPicPr>
            <a:picLocks noChangeAspect="1"/>
          </p:cNvPicPr>
          <p:nvPr/>
        </p:nvPicPr>
        <p:blipFill>
          <a:blip r:embed="rId8"/>
          <a:stretch>
            <a:fillRect/>
          </a:stretch>
        </p:blipFill>
        <p:spPr>
          <a:xfrm>
            <a:off x="9142476" y="-46093"/>
            <a:ext cx="3049524" cy="1439375"/>
          </a:xfrm>
          <a:prstGeom prst="rect">
            <a:avLst/>
          </a:prstGeom>
        </p:spPr>
      </p:pic>
      <p:pic>
        <p:nvPicPr>
          <p:cNvPr id="18" name="Picture 2" descr="https://cdn2.hubspot.net/hubfs/4305976/images/openshift-legacy/logos/openshift/Logotype_RH_OpenShift_wLogo_RGB_White.png">
            <a:extLst>
              <a:ext uri="{FF2B5EF4-FFF2-40B4-BE49-F238E27FC236}">
                <a16:creationId xmlns:a16="http://schemas.microsoft.com/office/drawing/2014/main" id="{789BBEC8-43DC-40AE-BF49-28012D19B12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71565" y="300442"/>
            <a:ext cx="2868002" cy="746306"/>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6700B258-0768-4821-9192-5FD712F1FC2B}"/>
              </a:ext>
            </a:extLst>
          </p:cNvPr>
          <p:cNvSpPr txBox="1">
            <a:spLocks/>
          </p:cNvSpPr>
          <p:nvPr/>
        </p:nvSpPr>
        <p:spPr>
          <a:xfrm>
            <a:off x="-11572" y="6328549"/>
            <a:ext cx="7720314" cy="53523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 your Microservices the Easy Way with </a:t>
            </a:r>
            <a:r>
              <a:rPr lang="en-US" dirty="0" err="1"/>
              <a:t>OperatorHub</a:t>
            </a:r>
            <a:r>
              <a:rPr lang="en-US" dirty="0"/>
              <a:t>/ December 19, 2020 / © 2020 IBM Corporation</a:t>
            </a:r>
          </a:p>
        </p:txBody>
      </p:sp>
    </p:spTree>
    <p:extLst>
      <p:ext uri="{BB962C8B-B14F-4D97-AF65-F5344CB8AC3E}">
        <p14:creationId xmlns:p14="http://schemas.microsoft.com/office/powerpoint/2010/main" val="236773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1912</Words>
  <Application>Microsoft Office PowerPoint</Application>
  <PresentationFormat>Widescreen</PresentationFormat>
  <Paragraphs>213</Paragraphs>
  <Slides>25</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Courier New</vt:lpstr>
      <vt:lpstr>IBM Plex Sans</vt:lpstr>
      <vt:lpstr>Wingdings</vt:lpstr>
      <vt:lpstr>Office Theme</vt:lpstr>
      <vt:lpstr>PowerPoint Presentation</vt:lpstr>
      <vt:lpstr>Build your Microservices the Easy Way with OperatorHub</vt:lpstr>
      <vt:lpstr>Contents</vt:lpstr>
      <vt:lpstr>PowerPoint Presentation</vt:lpstr>
      <vt:lpstr>PowerPoint Presentation</vt:lpstr>
      <vt:lpstr>What is OpenShift</vt:lpstr>
      <vt:lpstr>PowerPoint Presentation</vt:lpstr>
      <vt:lpstr>OpenShift Architecture &amp; Components</vt:lpstr>
      <vt:lpstr>PowerPoint Presentation</vt:lpstr>
      <vt:lpstr>PowerPoint Presentation</vt:lpstr>
      <vt:lpstr>What are Operators?</vt:lpstr>
      <vt:lpstr>Why use Operators?</vt:lpstr>
      <vt:lpstr>How Operators Work?</vt:lpstr>
      <vt:lpstr>Operator Framework</vt:lpstr>
      <vt:lpstr>OperatorHub</vt:lpstr>
      <vt:lpstr>OperatorHub</vt:lpstr>
      <vt:lpstr>Operator SDK</vt:lpstr>
      <vt:lpstr>Operator SDK Workflow</vt:lpstr>
      <vt:lpstr>Operator maturity model</vt:lpstr>
      <vt:lpstr>PowerPoint Presentation</vt:lpstr>
      <vt:lpstr>PowerPoint Presentation</vt:lpstr>
      <vt:lpstr>Summary</vt:lpstr>
      <vt:lpstr>Useful Links</vt:lpstr>
      <vt:lpstr>Survey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Pipelines</dc:title>
  <dc:creator>Masa Hilal H Abushamleh</dc:creator>
  <cp:lastModifiedBy>Masa Hilal H Abushamleh</cp:lastModifiedBy>
  <cp:revision>44</cp:revision>
  <dcterms:created xsi:type="dcterms:W3CDTF">2020-07-01T13:06:20Z</dcterms:created>
  <dcterms:modified xsi:type="dcterms:W3CDTF">2020-12-19T10:43:44Z</dcterms:modified>
</cp:coreProperties>
</file>